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95" r:id="rId2"/>
    <p:sldId id="382" r:id="rId3"/>
    <p:sldId id="384" r:id="rId4"/>
    <p:sldId id="257" r:id="rId5"/>
    <p:sldId id="280" r:id="rId6"/>
    <p:sldId id="477" r:id="rId7"/>
    <p:sldId id="478" r:id="rId8"/>
    <p:sldId id="479" r:id="rId9"/>
    <p:sldId id="28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DA"/>
    <a:srgbClr val="46A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3972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D1042-DBEF-44B2-B931-AF3413CA9894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41603-598A-4A13-9193-EAEFDE8A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6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CF2B82D-C8AD-46F0-B091-0C75DE09FB34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FAFED-7685-483D-BB3D-3688CA430C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0221" y="1460929"/>
            <a:ext cx="10676238" cy="30781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ұйымдарында</a:t>
            </a:r>
            <a:r>
              <a:rPr lang="ru-RU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Біртұтас</a:t>
            </a:r>
            <a:r>
              <a:rPr lang="ru-RU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</a:t>
            </a:r>
            <a:r>
              <a:rPr lang="ru-RU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7946" y="395433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i="1" dirty="0">
                <a:solidFill>
                  <a:schemeClr val="bg1"/>
                </a:solidFill>
              </a:rPr>
              <a:t>ҚАЗАҚСТАН РЕСПУБЛИКАСЫНЫҢ</a:t>
            </a:r>
          </a:p>
          <a:p>
            <a:pPr algn="r"/>
            <a:r>
              <a:rPr lang="ru-RU" sz="1600" i="1" dirty="0">
                <a:solidFill>
                  <a:schemeClr val="bg1"/>
                </a:solidFill>
              </a:rPr>
              <a:t>ОҚУ-АҒАРТУ МИНИСТРЛІГІНІҢ №194 БҰЙРЫҒЫ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C04E8B8-0380-4928-9B5B-D9C91952A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22170" r="20481" b="27088"/>
          <a:stretch/>
        </p:blipFill>
        <p:spPr bwMode="auto">
          <a:xfrm>
            <a:off x="563392" y="300760"/>
            <a:ext cx="4273235" cy="103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2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C70C794-310F-8565-7F59-072E521F653D}"/>
              </a:ext>
            </a:extLst>
          </p:cNvPr>
          <p:cNvSpPr/>
          <p:nvPr/>
        </p:nvSpPr>
        <p:spPr>
          <a:xfrm>
            <a:off x="1066801" y="231442"/>
            <a:ext cx="11193780" cy="1144480"/>
          </a:xfrm>
          <a:prstGeom prst="rect">
            <a:avLst/>
          </a:prstGeom>
          <a:solidFill>
            <a:srgbClr val="006ED5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51BCB9"/>
                </a:solidFill>
                <a:effectLst/>
                <a:latin typeface="+mn-lt"/>
                <a:ea typeface="Aptos" panose="020B0004020202020204" pitchFamily="34" charset="0"/>
              </a:rPr>
              <a:t>»</a:t>
            </a:r>
            <a:endParaRPr lang="en-US" sz="5400" dirty="0">
              <a:solidFill>
                <a:srgbClr val="51BCB9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35D20-DC87-2C8F-5AC1-82F981277D5B}"/>
              </a:ext>
            </a:extLst>
          </p:cNvPr>
          <p:cNvSpPr txBox="1"/>
          <p:nvPr/>
        </p:nvSpPr>
        <p:spPr>
          <a:xfrm>
            <a:off x="6096000" y="3247292"/>
            <a:ext cx="4511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Қағидамыз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әділдік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тірегіміз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жауапкершілік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мақсатымыз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өрлеу</a:t>
            </a:r>
            <a:endParaRPr lang="en-US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Қ.Тоқаев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550D4-BBFC-D220-44B4-931AE83B4311}"/>
              </a:ext>
            </a:extLst>
          </p:cNvPr>
          <p:cNvSpPr txBox="1"/>
          <p:nvPr/>
        </p:nvSpPr>
        <p:spPr>
          <a:xfrm>
            <a:off x="1767840" y="389922"/>
            <a:ext cx="104927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Басшысының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мектептегі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0FBDC7-CCA0-EA46-D95E-EDB3FCFC32B9}"/>
              </a:ext>
            </a:extLst>
          </p:cNvPr>
          <p:cNvSpPr txBox="1"/>
          <p:nvPr/>
        </p:nvSpPr>
        <p:spPr>
          <a:xfrm>
            <a:off x="4961067" y="2292470"/>
            <a:ext cx="6914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Құрылтайдың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атты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үшінші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отырысы</a:t>
            </a:r>
            <a:r>
              <a:rPr lang="ru-RU" sz="1400" i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6D5AE92-8450-AECF-B892-AB6D7058EDA3}"/>
              </a:ext>
            </a:extLst>
          </p:cNvPr>
          <p:cNvSpPr/>
          <p:nvPr/>
        </p:nvSpPr>
        <p:spPr>
          <a:xfrm>
            <a:off x="0" y="0"/>
            <a:ext cx="1691640" cy="1595854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52B77F8-ABCD-2CA2-1734-A8A99BF6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078653-FB48-3084-D324-AEDCB6690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79" y="1802643"/>
            <a:ext cx="4070309" cy="3788260"/>
          </a:xfrm>
          <a:prstGeom prst="rect">
            <a:avLst/>
          </a:prstGeom>
        </p:spPr>
      </p:pic>
      <p:pic>
        <p:nvPicPr>
          <p:cNvPr id="14" name="Picture 2" descr="Picture background">
            <a:extLst>
              <a:ext uri="{FF2B5EF4-FFF2-40B4-BE49-F238E27FC236}">
                <a16:creationId xmlns:a16="http://schemas.microsoft.com/office/drawing/2014/main" id="{030CC235-3A12-48E6-A854-9FB2850CA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22170" r="77910" b="27088"/>
          <a:stretch/>
        </p:blipFill>
        <p:spPr bwMode="auto">
          <a:xfrm>
            <a:off x="219056" y="225687"/>
            <a:ext cx="1253527" cy="11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5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ifferent colored rectangular objects&#10;&#10;Description automatically generated with medium confidence">
            <a:extLst>
              <a:ext uri="{FF2B5EF4-FFF2-40B4-BE49-F238E27FC236}">
                <a16:creationId xmlns:a16="http://schemas.microsoft.com/office/drawing/2014/main" id="{A0F77BC6-A8DA-008F-C1FE-91F5F9BC8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1" y="136525"/>
            <a:ext cx="11534502" cy="657225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FAFED-7685-483D-BB3D-3688CA430C7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15597F-06F5-A8C0-3D6A-3867E990C200}"/>
              </a:ext>
            </a:extLst>
          </p:cNvPr>
          <p:cNvSpPr/>
          <p:nvPr/>
        </p:nvSpPr>
        <p:spPr>
          <a:xfrm>
            <a:off x="334652" y="1040607"/>
            <a:ext cx="1787433" cy="537332"/>
          </a:xfrm>
          <a:prstGeom prst="rect">
            <a:avLst/>
          </a:prstGeom>
          <a:solidFill>
            <a:srgbClr val="FFF2E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89727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050" b="1" dirty="0">
                <a:solidFill>
                  <a:srgbClr val="F89727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Қазіргі қоғамның мәселелері</a:t>
            </a:r>
          </a:p>
          <a:p>
            <a:pPr algn="ctr"/>
            <a:endParaRPr lang="x-none" sz="1050" b="1" dirty="0">
              <a:solidFill>
                <a:schemeClr val="accent4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9CB45D-D84D-D39A-96D8-6C80542D95BA}"/>
              </a:ext>
            </a:extLst>
          </p:cNvPr>
          <p:cNvSpPr/>
          <p:nvPr/>
        </p:nvSpPr>
        <p:spPr>
          <a:xfrm>
            <a:off x="838200" y="2386448"/>
            <a:ext cx="1084806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Нашақорлық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7C5E6E-3699-2E38-6E70-A9FAB24BB83D}"/>
              </a:ext>
            </a:extLst>
          </p:cNvPr>
          <p:cNvSpPr/>
          <p:nvPr/>
        </p:nvSpPr>
        <p:spPr>
          <a:xfrm>
            <a:off x="838200" y="4260791"/>
            <a:ext cx="1276141" cy="4363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Діни 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экстремизм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8754FA-4077-0461-DC7A-FAA0496E03AB}"/>
              </a:ext>
            </a:extLst>
          </p:cNvPr>
          <p:cNvSpPr/>
          <p:nvPr/>
        </p:nvSpPr>
        <p:spPr>
          <a:xfrm>
            <a:off x="838200" y="5441981"/>
            <a:ext cx="1084806" cy="5600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Зорлық-зомбылық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F7C394-82E8-D050-4DB6-A9254F102101}"/>
              </a:ext>
            </a:extLst>
          </p:cNvPr>
          <p:cNvSpPr/>
          <p:nvPr/>
        </p:nvSpPr>
        <p:spPr>
          <a:xfrm>
            <a:off x="838200" y="6179185"/>
            <a:ext cx="1512504" cy="3524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Ысырапшылдық</a:t>
            </a:r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x-none" sz="11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E084487-7337-7F58-41DD-A03E5C491BD8}"/>
              </a:ext>
            </a:extLst>
          </p:cNvPr>
          <p:cNvSpPr/>
          <p:nvPr/>
        </p:nvSpPr>
        <p:spPr>
          <a:xfrm>
            <a:off x="107041" y="149224"/>
            <a:ext cx="5591795" cy="694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16EAC7-CAAF-E5E4-BD83-7ED6AADD5B04}"/>
              </a:ext>
            </a:extLst>
          </p:cNvPr>
          <p:cNvSpPr/>
          <p:nvPr/>
        </p:nvSpPr>
        <p:spPr>
          <a:xfrm>
            <a:off x="385045" y="211594"/>
            <a:ext cx="5710955" cy="5233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парадигмасын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Президентінің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құрылтайда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сөйлеген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сөзіне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E96D274-AC99-4242-E2F5-BF1F8288428B}"/>
              </a:ext>
            </a:extLst>
          </p:cNvPr>
          <p:cNvSpPr/>
          <p:nvPr/>
        </p:nvSpPr>
        <p:spPr>
          <a:xfrm>
            <a:off x="3802856" y="1816138"/>
            <a:ext cx="1415688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Тәуелсіздік және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Отаншылдық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F427FE-26FF-F2F1-659A-E9B8A067812E}"/>
              </a:ext>
            </a:extLst>
          </p:cNvPr>
          <p:cNvSpPr/>
          <p:nvPr/>
        </p:nvSpPr>
        <p:spPr>
          <a:xfrm>
            <a:off x="3802856" y="2707711"/>
            <a:ext cx="1415688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Бірлік және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Ынтымақ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8624717-4995-956C-6F83-576FFA180968}"/>
              </a:ext>
            </a:extLst>
          </p:cNvPr>
          <p:cNvSpPr/>
          <p:nvPr/>
        </p:nvSpPr>
        <p:spPr>
          <a:xfrm>
            <a:off x="3802856" y="3527921"/>
            <a:ext cx="1415688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Әділдік және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Жауапкершілік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A55CB10-CC0C-B186-6DD0-12E2F16AA671}"/>
              </a:ext>
            </a:extLst>
          </p:cNvPr>
          <p:cNvSpPr/>
          <p:nvPr/>
        </p:nvSpPr>
        <p:spPr>
          <a:xfrm>
            <a:off x="3802856" y="4348131"/>
            <a:ext cx="1415688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Заң және Тәртіп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B334398-B9C4-428D-79B5-6AE55C82805A}"/>
              </a:ext>
            </a:extLst>
          </p:cNvPr>
          <p:cNvSpPr/>
          <p:nvPr/>
        </p:nvSpPr>
        <p:spPr>
          <a:xfrm>
            <a:off x="3802856" y="5168341"/>
            <a:ext cx="1600994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Еңбекқорлық және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Кәсіби біліктілік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DFAD993-7A72-38E6-CB18-C0B1724A8023}"/>
              </a:ext>
            </a:extLst>
          </p:cNvPr>
          <p:cNvSpPr/>
          <p:nvPr/>
        </p:nvSpPr>
        <p:spPr>
          <a:xfrm>
            <a:off x="3802856" y="6059914"/>
            <a:ext cx="1600994" cy="387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Жасампаздық және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Жаңашылдық</a:t>
            </a:r>
            <a:endParaRPr lang="x-none" sz="11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A151DD6-36D5-38D8-546B-F3E989486FB0}"/>
              </a:ext>
            </a:extLst>
          </p:cNvPr>
          <p:cNvSpPr/>
          <p:nvPr/>
        </p:nvSpPr>
        <p:spPr>
          <a:xfrm>
            <a:off x="3519373" y="1088370"/>
            <a:ext cx="1787433" cy="387927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rgbClr val="009DC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Құндылықтар</a:t>
            </a:r>
            <a:endParaRPr lang="x-none" sz="1050" b="1" dirty="0">
              <a:solidFill>
                <a:srgbClr val="009DC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600CC8A-C9FF-DB1A-108C-C2A918AE6367}"/>
              </a:ext>
            </a:extLst>
          </p:cNvPr>
          <p:cNvSpPr/>
          <p:nvPr/>
        </p:nvSpPr>
        <p:spPr>
          <a:xfrm>
            <a:off x="6384925" y="1082431"/>
            <a:ext cx="1498508" cy="387927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rgbClr val="009DC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Әрекет</a:t>
            </a:r>
            <a:endParaRPr lang="x-none" sz="1050" b="1" dirty="0">
              <a:solidFill>
                <a:srgbClr val="009DC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7264B08-7A41-EE4E-3E19-E72CAF50A73C}"/>
              </a:ext>
            </a:extLst>
          </p:cNvPr>
          <p:cNvSpPr/>
          <p:nvPr/>
        </p:nvSpPr>
        <p:spPr>
          <a:xfrm>
            <a:off x="8108949" y="1069732"/>
            <a:ext cx="1031783" cy="387927"/>
          </a:xfrm>
          <a:prstGeom prst="rect">
            <a:avLst/>
          </a:prstGeom>
          <a:solidFill>
            <a:srgbClr val="E4EFF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rgbClr val="009DC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Іс-шара</a:t>
            </a:r>
            <a:endParaRPr lang="x-none" sz="1050" b="1" dirty="0">
              <a:solidFill>
                <a:srgbClr val="009DC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70F1568-4001-95A3-8064-AB91D74DC03B}"/>
              </a:ext>
            </a:extLst>
          </p:cNvPr>
          <p:cNvSpPr/>
          <p:nvPr/>
        </p:nvSpPr>
        <p:spPr>
          <a:xfrm>
            <a:off x="9420224" y="1040607"/>
            <a:ext cx="1031783" cy="387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rgbClr val="9C793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Құзыреттілік</a:t>
            </a:r>
            <a:endParaRPr lang="x-none" sz="1050" b="1" dirty="0">
              <a:solidFill>
                <a:srgbClr val="9C793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0662D2D-59A3-6D87-D18B-D552E950BCF8}"/>
              </a:ext>
            </a:extLst>
          </p:cNvPr>
          <p:cNvSpPr/>
          <p:nvPr/>
        </p:nvSpPr>
        <p:spPr>
          <a:xfrm>
            <a:off x="10796588" y="1035430"/>
            <a:ext cx="680759" cy="387927"/>
          </a:xfrm>
          <a:prstGeom prst="rect">
            <a:avLst/>
          </a:prstGeom>
          <a:solidFill>
            <a:srgbClr val="009DC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Нәтиже</a:t>
            </a:r>
            <a:endParaRPr lang="x-none" sz="105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4497944-07B0-06C7-82E6-2B3F917C5CA3}"/>
              </a:ext>
            </a:extLst>
          </p:cNvPr>
          <p:cNvSpPr/>
          <p:nvPr/>
        </p:nvSpPr>
        <p:spPr>
          <a:xfrm>
            <a:off x="2426644" y="1035431"/>
            <a:ext cx="635322" cy="420764"/>
          </a:xfrm>
          <a:prstGeom prst="rect">
            <a:avLst/>
          </a:prstGeom>
          <a:solidFill>
            <a:srgbClr val="009DC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Шешу</a:t>
            </a:r>
          </a:p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жол-дары</a:t>
            </a:r>
            <a:endParaRPr lang="x-none" sz="105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8E9FE71-F5E0-7AE7-495E-F5FC98EB42ED}"/>
              </a:ext>
            </a:extLst>
          </p:cNvPr>
          <p:cNvSpPr/>
          <p:nvPr/>
        </p:nvSpPr>
        <p:spPr>
          <a:xfrm rot="5400000">
            <a:off x="619746" y="3667079"/>
            <a:ext cx="4249118" cy="420764"/>
          </a:xfrm>
          <a:prstGeom prst="rect">
            <a:avLst/>
          </a:prstGeom>
          <a:solidFill>
            <a:srgbClr val="009DC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Тәрбиенің құндылыққа бағдарланған және</a:t>
            </a:r>
          </a:p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құзыреттілік тәсілдерін қолдану</a:t>
            </a:r>
            <a:endParaRPr lang="x-none" sz="105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D752231-2E96-AF42-BB0C-2FB329129DAF}"/>
              </a:ext>
            </a:extLst>
          </p:cNvPr>
          <p:cNvSpPr/>
          <p:nvPr/>
        </p:nvSpPr>
        <p:spPr>
          <a:xfrm>
            <a:off x="6384925" y="1640412"/>
            <a:ext cx="1498507" cy="15517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Танымдық</a:t>
            </a:r>
          </a:p>
          <a:p>
            <a:r>
              <a:rPr lang="kk-KZ" sz="1100" b="1" dirty="0">
                <a:latin typeface="Aptos" panose="020B0004020202020204" pitchFamily="34" charset="0"/>
                <a:cs typeface="Arial" panose="020B0604020202020204" pitchFamily="34" charset="0"/>
              </a:rPr>
              <a:t>компонент</a:t>
            </a:r>
          </a:p>
          <a:p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Баланың әл-ауқатын</a:t>
            </a:r>
          </a:p>
          <a:p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анықтайтын</a:t>
            </a:r>
          </a:p>
          <a:p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құндылықтардың</a:t>
            </a:r>
          </a:p>
          <a:p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маңыздылығын білу,</a:t>
            </a:r>
          </a:p>
          <a:p>
            <a:r>
              <a:rPr lang="kk-KZ" sz="1100" dirty="0">
                <a:latin typeface="Aptos" panose="020B0004020202020204" pitchFamily="34" charset="0"/>
                <a:cs typeface="Arial" panose="020B0604020202020204" pitchFamily="34" charset="0"/>
              </a:rPr>
              <a:t>түсіну, сезіну</a:t>
            </a:r>
            <a:endParaRPr lang="x-none" sz="11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EC733F3-62C2-6484-41DF-7988AAADABAE}"/>
              </a:ext>
            </a:extLst>
          </p:cNvPr>
          <p:cNvSpPr/>
          <p:nvPr/>
        </p:nvSpPr>
        <p:spPr>
          <a:xfrm>
            <a:off x="6384925" y="3227252"/>
            <a:ext cx="1498507" cy="17333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kk-KZ" sz="1100" b="1" i="0" u="none" strike="noStrike" baseline="0" dirty="0">
                <a:latin typeface="Aptos" panose="020B0004020202020204" pitchFamily="34" charset="0"/>
              </a:rPr>
              <a:t>Практикалық</a:t>
            </a:r>
          </a:p>
          <a:p>
            <a:pPr algn="l"/>
            <a:r>
              <a:rPr lang="kk-KZ" sz="1100" b="1" i="0" u="none" strike="noStrike" baseline="0" dirty="0">
                <a:latin typeface="Aptos" panose="020B0004020202020204" pitchFamily="34" charset="0"/>
              </a:rPr>
              <a:t>компонент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Өмірлік жағдайларда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құндылықтар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қолдануды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сипаттайтын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дағдылар мен нақты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әрекеттер</a:t>
            </a:r>
            <a:endParaRPr lang="x-none" sz="8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0EA854E-2B89-DB43-8F84-46A6FA2E22C7}"/>
              </a:ext>
            </a:extLst>
          </p:cNvPr>
          <p:cNvSpPr/>
          <p:nvPr/>
        </p:nvSpPr>
        <p:spPr>
          <a:xfrm>
            <a:off x="6348346" y="4736057"/>
            <a:ext cx="1498507" cy="173336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kk-KZ" sz="1100" b="1" i="0" u="none" strike="noStrike" baseline="0" dirty="0" err="1">
                <a:latin typeface="Aptos" panose="020B0004020202020204" pitchFamily="34" charset="0"/>
              </a:rPr>
              <a:t>Эмоционалды</a:t>
            </a:r>
            <a:endParaRPr lang="kk-KZ" sz="1100" b="1" i="0" u="none" strike="noStrike" baseline="0" dirty="0">
              <a:latin typeface="Aptos" panose="020B0004020202020204" pitchFamily="34" charset="0"/>
            </a:endParaRPr>
          </a:p>
          <a:p>
            <a:pPr algn="l"/>
            <a:r>
              <a:rPr lang="kk-KZ" sz="1100" b="1" i="0" u="none" strike="noStrike" baseline="0" dirty="0">
                <a:latin typeface="Aptos" panose="020B0004020202020204" pitchFamily="34" charset="0"/>
              </a:rPr>
              <a:t>компонент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Баланың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құндылықтарын,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бағдарын және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мінез-құлқын</a:t>
            </a: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анықтайтын</a:t>
            </a:r>
          </a:p>
          <a:p>
            <a:pPr algn="l"/>
            <a:r>
              <a:rPr lang="kk-KZ" sz="1100" b="0" i="0" u="none" strike="noStrike" baseline="0" dirty="0" err="1">
                <a:latin typeface="Aptos" panose="020B0004020202020204" pitchFamily="34" charset="0"/>
              </a:rPr>
              <a:t>эмоционалдық</a:t>
            </a:r>
            <a:endParaRPr lang="kk-KZ" sz="1100" b="0" i="0" u="none" strike="noStrike" baseline="0" dirty="0">
              <a:latin typeface="Aptos" panose="020B0004020202020204" pitchFamily="34" charset="0"/>
            </a:endParaRPr>
          </a:p>
          <a:p>
            <a:pPr algn="l"/>
            <a:r>
              <a:rPr lang="kk-KZ" sz="1100" b="0" i="0" u="none" strike="noStrike" baseline="0" dirty="0">
                <a:latin typeface="Aptos" panose="020B0004020202020204" pitchFamily="34" charset="0"/>
              </a:rPr>
              <a:t>тәжірибе</a:t>
            </a:r>
            <a:endParaRPr lang="x-none" sz="4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F109C43-F1E2-1969-B6A7-6D2A1D5414B2}"/>
              </a:ext>
            </a:extLst>
          </p:cNvPr>
          <p:cNvSpPr/>
          <p:nvPr/>
        </p:nvSpPr>
        <p:spPr>
          <a:xfrm rot="5400000">
            <a:off x="8094166" y="2140351"/>
            <a:ext cx="1109229" cy="334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МЖМББС</a:t>
            </a:r>
            <a:endParaRPr lang="x-none" sz="12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EDD0095-8F1F-AB8D-8169-AAA268B0279B}"/>
              </a:ext>
            </a:extLst>
          </p:cNvPr>
          <p:cNvSpPr/>
          <p:nvPr/>
        </p:nvSpPr>
        <p:spPr>
          <a:xfrm rot="5400000">
            <a:off x="8094165" y="3472189"/>
            <a:ext cx="1109229" cy="835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Сынып сағаты</a:t>
            </a:r>
          </a:p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Әлеуметтік</a:t>
            </a:r>
          </a:p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жобалар</a:t>
            </a:r>
            <a:endParaRPr lang="x-none" sz="12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FC42313-1A14-9A4C-915A-52DB3B833580}"/>
              </a:ext>
            </a:extLst>
          </p:cNvPr>
          <p:cNvSpPr/>
          <p:nvPr/>
        </p:nvSpPr>
        <p:spPr>
          <a:xfrm rot="5400000">
            <a:off x="7868856" y="5622704"/>
            <a:ext cx="1483487" cy="334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Алдын-алу</a:t>
            </a:r>
          </a:p>
          <a:p>
            <a:r>
              <a:rPr lang="kk-KZ" sz="1200" b="1" dirty="0">
                <a:latin typeface="Aptos" panose="020B0004020202020204" pitchFamily="34" charset="0"/>
                <a:cs typeface="Arial" panose="020B0604020202020204" pitchFamily="34" charset="0"/>
              </a:rPr>
              <a:t>шаралары</a:t>
            </a:r>
            <a:endParaRPr lang="x-none" sz="12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DACDC70-3ADE-BB2F-A099-FD6DE6036359}"/>
              </a:ext>
            </a:extLst>
          </p:cNvPr>
          <p:cNvSpPr/>
          <p:nvPr/>
        </p:nvSpPr>
        <p:spPr>
          <a:xfrm rot="5400000">
            <a:off x="9012408" y="3844244"/>
            <a:ext cx="4249118" cy="420764"/>
          </a:xfrm>
          <a:prstGeom prst="rect">
            <a:avLst/>
          </a:prstGeom>
          <a:solidFill>
            <a:srgbClr val="009DC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Парасаттылық, адалдық және инновация</a:t>
            </a:r>
          </a:p>
          <a:p>
            <a:pPr algn="ctr"/>
            <a:r>
              <a:rPr lang="kk-KZ" sz="105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мәдениетін қалыптастыру</a:t>
            </a:r>
            <a:endParaRPr lang="x-none" sz="105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16FE4FD-6ABE-A101-458A-7E9C3708E155}"/>
              </a:ext>
            </a:extLst>
          </p:cNvPr>
          <p:cNvSpPr/>
          <p:nvPr/>
        </p:nvSpPr>
        <p:spPr>
          <a:xfrm>
            <a:off x="9380900" y="1749475"/>
            <a:ext cx="1031783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Ұлттық</a:t>
            </a:r>
          </a:p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мүдделерді</a:t>
            </a:r>
          </a:p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насихаттау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393E1C4-5B79-8C62-9E4E-E1BAA538C09E}"/>
              </a:ext>
            </a:extLst>
          </p:cNvPr>
          <p:cNvSpPr/>
          <p:nvPr/>
        </p:nvSpPr>
        <p:spPr>
          <a:xfrm>
            <a:off x="9414128" y="2614427"/>
            <a:ext cx="1168147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Тиімді</a:t>
            </a:r>
          </a:p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коммуникация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DC09C38-87B7-F5F5-39A7-E09EB3FF85DF}"/>
              </a:ext>
            </a:extLst>
          </p:cNvPr>
          <p:cNvSpPr/>
          <p:nvPr/>
        </p:nvSpPr>
        <p:spPr>
          <a:xfrm>
            <a:off x="9414128" y="3373477"/>
            <a:ext cx="1168147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Қоғамға қызмет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96F80B9-72B7-481A-1304-EEF099DCE1C3}"/>
              </a:ext>
            </a:extLst>
          </p:cNvPr>
          <p:cNvSpPr/>
          <p:nvPr/>
        </p:nvSpPr>
        <p:spPr>
          <a:xfrm>
            <a:off x="9398126" y="4281390"/>
            <a:ext cx="1168147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Азаматтық</a:t>
            </a:r>
          </a:p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парыз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8113A85-7E0A-38A1-397A-3455D2DE713A}"/>
              </a:ext>
            </a:extLst>
          </p:cNvPr>
          <p:cNvSpPr/>
          <p:nvPr/>
        </p:nvSpPr>
        <p:spPr>
          <a:xfrm>
            <a:off x="9374346" y="4968948"/>
            <a:ext cx="1207929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Инновациялық</a:t>
            </a:r>
          </a:p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ойлау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E93EFC6-C0ED-2AF2-F39E-83D2144CE4B9}"/>
              </a:ext>
            </a:extLst>
          </p:cNvPr>
          <p:cNvSpPr/>
          <p:nvPr/>
        </p:nvSpPr>
        <p:spPr>
          <a:xfrm>
            <a:off x="9352041" y="5894930"/>
            <a:ext cx="1168147" cy="574494"/>
          </a:xfrm>
          <a:prstGeom prst="rect">
            <a:avLst/>
          </a:prstGeom>
          <a:solidFill>
            <a:srgbClr val="9F7D3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Жасампаздық</a:t>
            </a:r>
            <a:endParaRPr lang="x-none" sz="11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5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E2F863-94B6-73DF-5465-21276EEB1A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57"/>
            <a:ext cx="12191998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9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D6D09-BACE-5505-F652-793107FA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40546" cy="1018832"/>
          </a:xfrm>
        </p:spPr>
        <p:txBody>
          <a:bodyPr>
            <a:noAutofit/>
          </a:bodyPr>
          <a:lstStyle/>
          <a:p>
            <a:pPr marL="0" algn="ctr"/>
            <a:r>
              <a:rPr lang="kk-KZ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Құндылықтардың айларға бөлінісі</a:t>
            </a:r>
            <a:br>
              <a:rPr lang="en-US" sz="1800" b="1" dirty="0">
                <a:solidFill>
                  <a:srgbClr val="75BABD"/>
                </a:solidFill>
                <a:latin typeface="PT Sans"/>
              </a:rPr>
            </a:br>
            <a:endParaRPr lang="ru-RU" sz="1800" b="1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205090" y="1676830"/>
            <a:ext cx="11502694" cy="4043533"/>
            <a:chOff x="359994" y="1713834"/>
            <a:chExt cx="9352216" cy="2868704"/>
          </a:xfrm>
        </p:grpSpPr>
        <p:sp>
          <p:nvSpPr>
            <p:cNvPr id="6" name="Freeform 1711"/>
            <p:cNvSpPr/>
            <p:nvPr/>
          </p:nvSpPr>
          <p:spPr>
            <a:xfrm>
              <a:off x="2716568" y="2723451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7B74A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1712"/>
            <p:cNvSpPr/>
            <p:nvPr/>
          </p:nvSpPr>
          <p:spPr>
            <a:xfrm>
              <a:off x="7480516" y="2729001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EC6752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713"/>
            <p:cNvSpPr/>
            <p:nvPr/>
          </p:nvSpPr>
          <p:spPr>
            <a:xfrm>
              <a:off x="5123942" y="2729001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06B6C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1714"/>
            <p:cNvSpPr/>
            <p:nvPr/>
          </p:nvSpPr>
          <p:spPr>
            <a:xfrm>
              <a:off x="359994" y="3701049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92C561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1715"/>
            <p:cNvSpPr/>
            <p:nvPr/>
          </p:nvSpPr>
          <p:spPr>
            <a:xfrm>
              <a:off x="359994" y="1728013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EC6551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716"/>
            <p:cNvSpPr/>
            <p:nvPr/>
          </p:nvSpPr>
          <p:spPr>
            <a:xfrm>
              <a:off x="5123942" y="1720678"/>
              <a:ext cx="2231694" cy="730376"/>
            </a:xfrm>
            <a:custGeom>
              <a:avLst/>
              <a:gdLst/>
              <a:ahLst/>
              <a:cxnLst/>
              <a:rect l="0" t="0" r="0" b="0"/>
              <a:pathLst>
                <a:path w="2231694" h="730376">
                  <a:moveTo>
                    <a:pt x="0" y="730376"/>
                  </a:moveTo>
                  <a:lnTo>
                    <a:pt x="2231694" y="730376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6"/>
                  </a:lnTo>
                  <a:close/>
                </a:path>
              </a:pathLst>
            </a:custGeom>
            <a:solidFill>
              <a:srgbClr val="F9B643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717"/>
            <p:cNvSpPr/>
            <p:nvPr/>
          </p:nvSpPr>
          <p:spPr>
            <a:xfrm>
              <a:off x="359994" y="2723451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8094B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718"/>
            <p:cNvSpPr/>
            <p:nvPr/>
          </p:nvSpPr>
          <p:spPr>
            <a:xfrm>
              <a:off x="7480516" y="1713834"/>
              <a:ext cx="2231694" cy="730796"/>
            </a:xfrm>
            <a:custGeom>
              <a:avLst/>
              <a:gdLst/>
              <a:ahLst/>
              <a:cxnLst/>
              <a:rect l="0" t="0" r="0" b="0"/>
              <a:pathLst>
                <a:path w="2231694" h="730796">
                  <a:moveTo>
                    <a:pt x="0" y="730796"/>
                  </a:moveTo>
                  <a:lnTo>
                    <a:pt x="2231694" y="730796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796"/>
                  </a:lnTo>
                  <a:close/>
                </a:path>
              </a:pathLst>
            </a:custGeom>
            <a:solidFill>
              <a:srgbClr val="9EC961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19"/>
            <p:cNvSpPr/>
            <p:nvPr/>
          </p:nvSpPr>
          <p:spPr>
            <a:xfrm>
              <a:off x="2716568" y="1728013"/>
              <a:ext cx="2231694" cy="730377"/>
            </a:xfrm>
            <a:custGeom>
              <a:avLst/>
              <a:gdLst/>
              <a:ahLst/>
              <a:cxnLst/>
              <a:rect l="0" t="0" r="0" b="0"/>
              <a:pathLst>
                <a:path w="2231694" h="730377">
                  <a:moveTo>
                    <a:pt x="0" y="730377"/>
                  </a:moveTo>
                  <a:lnTo>
                    <a:pt x="2231694" y="73037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30377"/>
                  </a:lnTo>
                  <a:close/>
                </a:path>
              </a:pathLst>
            </a:custGeom>
            <a:solidFill>
              <a:srgbClr val="06B6C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720"/>
            <p:cNvSpPr/>
            <p:nvPr/>
          </p:nvSpPr>
          <p:spPr>
            <a:xfrm>
              <a:off x="2716568" y="3701049"/>
              <a:ext cx="2231694" cy="724827"/>
            </a:xfrm>
            <a:custGeom>
              <a:avLst/>
              <a:gdLst/>
              <a:ahLst/>
              <a:cxnLst/>
              <a:rect l="0" t="0" r="0" b="0"/>
              <a:pathLst>
                <a:path w="2231694" h="724827">
                  <a:moveTo>
                    <a:pt x="0" y="724827"/>
                  </a:moveTo>
                  <a:lnTo>
                    <a:pt x="2231694" y="724827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7"/>
                  </a:lnTo>
                  <a:close/>
                </a:path>
              </a:pathLst>
            </a:custGeom>
            <a:solidFill>
              <a:srgbClr val="7469A5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721"/>
            <p:cNvSpPr/>
            <p:nvPr/>
          </p:nvSpPr>
          <p:spPr>
            <a:xfrm>
              <a:off x="5123942" y="3701048"/>
              <a:ext cx="2231694" cy="724828"/>
            </a:xfrm>
            <a:custGeom>
              <a:avLst/>
              <a:gdLst/>
              <a:ahLst/>
              <a:cxnLst/>
              <a:rect l="0" t="0" r="0" b="0"/>
              <a:pathLst>
                <a:path w="2231694" h="724828">
                  <a:moveTo>
                    <a:pt x="0" y="724828"/>
                  </a:moveTo>
                  <a:lnTo>
                    <a:pt x="2231694" y="724828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8"/>
                  </a:lnTo>
                  <a:close/>
                </a:path>
              </a:pathLst>
            </a:custGeom>
            <a:solidFill>
              <a:srgbClr val="7689AB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1722"/>
            <p:cNvSpPr/>
            <p:nvPr/>
          </p:nvSpPr>
          <p:spPr>
            <a:xfrm>
              <a:off x="7480516" y="3701048"/>
              <a:ext cx="2231694" cy="724828"/>
            </a:xfrm>
            <a:custGeom>
              <a:avLst/>
              <a:gdLst/>
              <a:ahLst/>
              <a:cxnLst/>
              <a:rect l="0" t="0" r="0" b="0"/>
              <a:pathLst>
                <a:path w="2231694" h="724828">
                  <a:moveTo>
                    <a:pt x="0" y="724828"/>
                  </a:moveTo>
                  <a:lnTo>
                    <a:pt x="2231694" y="724828"/>
                  </a:lnTo>
                  <a:lnTo>
                    <a:pt x="2231694" y="0"/>
                  </a:lnTo>
                  <a:lnTo>
                    <a:pt x="0" y="0"/>
                  </a:lnTo>
                  <a:lnTo>
                    <a:pt x="0" y="724828"/>
                  </a:lnTo>
                  <a:close/>
                </a:path>
              </a:pathLst>
            </a:custGeom>
            <a:solidFill>
              <a:srgbClr val="7689AB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25"/>
            <p:cNvSpPr/>
            <p:nvPr/>
          </p:nvSpPr>
          <p:spPr>
            <a:xfrm>
              <a:off x="5174748" y="2781712"/>
              <a:ext cx="750866" cy="19651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kk-KZ" b="1" dirty="0">
                  <a:latin typeface="PT Sans"/>
                </a:rPr>
                <a:t>Наурыз</a:t>
              </a:r>
              <a:r>
                <a:rPr lang="kk-KZ" sz="1400" dirty="0">
                  <a:latin typeface="PT Sans"/>
                </a:rPr>
                <a:t> </a:t>
              </a:r>
              <a:endParaRPr lang="en-US" sz="1400" b="0" i="0" spc="0" baseline="0" dirty="0">
                <a:latin typeface="PT Sans"/>
              </a:endParaRPr>
            </a:p>
          </p:txBody>
        </p:sp>
        <p:sp>
          <p:nvSpPr>
            <p:cNvPr id="19" name="Rectangle 1726"/>
            <p:cNvSpPr/>
            <p:nvPr/>
          </p:nvSpPr>
          <p:spPr>
            <a:xfrm>
              <a:off x="410800" y="3785831"/>
              <a:ext cx="717814" cy="19651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kk-KZ" b="1" i="0" spc="0" baseline="0" dirty="0">
                  <a:latin typeface="PT Sans"/>
                </a:rPr>
                <a:t>Мамыр</a:t>
              </a:r>
              <a:r>
                <a:rPr lang="kk-KZ" sz="1400" b="0" i="0" spc="0" baseline="0" dirty="0">
                  <a:latin typeface="PT Sans"/>
                </a:rPr>
                <a:t> </a:t>
              </a:r>
              <a:endParaRPr lang="en-US" sz="1400" b="0" i="0" spc="0" baseline="0" dirty="0">
                <a:latin typeface="PT Sans"/>
              </a:endParaRPr>
            </a:p>
          </p:txBody>
        </p:sp>
        <p:sp>
          <p:nvSpPr>
            <p:cNvPr id="20" name="Rectangle 1727"/>
            <p:cNvSpPr/>
            <p:nvPr/>
          </p:nvSpPr>
          <p:spPr>
            <a:xfrm>
              <a:off x="2769063" y="2763318"/>
              <a:ext cx="1045258" cy="19651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kk-KZ" b="1" i="0" spc="0" baseline="0" dirty="0">
                  <a:latin typeface="PT Sans"/>
                </a:rPr>
                <a:t>Ақпан</a:t>
              </a:r>
              <a:r>
                <a:rPr lang="kk-KZ" sz="1400" b="0" i="0" spc="0" baseline="0" dirty="0">
                  <a:latin typeface="PT Sans"/>
                </a:rPr>
                <a:t>            </a:t>
              </a:r>
              <a:endParaRPr lang="en-US" sz="1400" b="0" i="0" spc="0" baseline="0" dirty="0">
                <a:latin typeface="PT Sans"/>
              </a:endParaRPr>
            </a:p>
          </p:txBody>
        </p:sp>
        <p:sp>
          <p:nvSpPr>
            <p:cNvPr id="21" name="Rectangle 1728"/>
            <p:cNvSpPr/>
            <p:nvPr/>
          </p:nvSpPr>
          <p:spPr>
            <a:xfrm>
              <a:off x="7531360" y="2775283"/>
              <a:ext cx="551303" cy="19651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kk-KZ" b="1" i="0" spc="0" baseline="0" dirty="0">
                  <a:latin typeface="PT Sans"/>
                </a:rPr>
                <a:t>Сәуір</a:t>
              </a:r>
              <a:r>
                <a:rPr lang="kk-KZ" sz="1400" b="0" i="0" spc="0" baseline="0" dirty="0">
                  <a:latin typeface="PT Sans"/>
                </a:rPr>
                <a:t> </a:t>
              </a:r>
              <a:endParaRPr lang="en-US" sz="1400" b="0" i="0" spc="0" baseline="0" dirty="0">
                <a:latin typeface="PT Sans"/>
              </a:endParaRPr>
            </a:p>
          </p:txBody>
        </p:sp>
        <p:sp>
          <p:nvSpPr>
            <p:cNvPr id="22" name="Rectangle 1729"/>
            <p:cNvSpPr/>
            <p:nvPr/>
          </p:nvSpPr>
          <p:spPr>
            <a:xfrm>
              <a:off x="410292" y="1778493"/>
              <a:ext cx="1065548" cy="1965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kk-KZ" b="1" i="0" spc="-25" baseline="0" dirty="0">
                  <a:latin typeface="PT Sans"/>
                </a:rPr>
                <a:t>Қыркүйек</a:t>
              </a:r>
              <a:endParaRPr lang="en-US" b="1" i="0" spc="0" baseline="10000" dirty="0">
                <a:solidFill>
                  <a:srgbClr val="FFFFFF"/>
                </a:solidFill>
                <a:latin typeface="PT Sans"/>
              </a:endParaRPr>
            </a:p>
          </p:txBody>
        </p:sp>
        <p:sp>
          <p:nvSpPr>
            <p:cNvPr id="23" name="Rectangle 1730"/>
            <p:cNvSpPr/>
            <p:nvPr/>
          </p:nvSpPr>
          <p:spPr>
            <a:xfrm>
              <a:off x="5174742" y="1778493"/>
              <a:ext cx="738980" cy="19651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kk-KZ" b="1" i="0" spc="0" baseline="0" dirty="0">
                  <a:latin typeface="PT Sans"/>
                </a:rPr>
                <a:t>Қараша</a:t>
              </a:r>
              <a:r>
                <a:rPr lang="kk-KZ" sz="1400" b="0" i="0" spc="0" baseline="0" dirty="0">
                  <a:latin typeface="PT Sans"/>
                </a:rPr>
                <a:t> </a:t>
              </a:r>
              <a:endParaRPr lang="en-US" sz="1400" b="0" i="0" spc="0" baseline="0" dirty="0">
                <a:latin typeface="PT Sans"/>
              </a:endParaRPr>
            </a:p>
          </p:txBody>
        </p:sp>
        <p:sp>
          <p:nvSpPr>
            <p:cNvPr id="24" name="Rectangle 1731"/>
            <p:cNvSpPr/>
            <p:nvPr/>
          </p:nvSpPr>
          <p:spPr>
            <a:xfrm>
              <a:off x="5174748" y="3028620"/>
              <a:ext cx="53" cy="1018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endParaRPr lang="en-US" sz="1400" b="0" i="0" spc="0" baseline="10000" dirty="0">
                <a:solidFill>
                  <a:srgbClr val="FFFFFF"/>
                </a:solidFill>
                <a:latin typeface="PT Sans"/>
              </a:endParaRPr>
            </a:p>
          </p:txBody>
        </p:sp>
        <p:sp>
          <p:nvSpPr>
            <p:cNvPr id="25" name="Rectangle 1732"/>
            <p:cNvSpPr/>
            <p:nvPr/>
          </p:nvSpPr>
          <p:spPr>
            <a:xfrm>
              <a:off x="410800" y="4000630"/>
              <a:ext cx="54739" cy="1018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0" b="0" i="0" spc="0" baseline="10000" dirty="0">
                  <a:solidFill>
                    <a:srgbClr val="FFFFFF"/>
                  </a:solidFill>
                  <a:latin typeface="PT Sans"/>
                </a:rPr>
                <a:t>»</a:t>
              </a:r>
            </a:p>
          </p:txBody>
        </p:sp>
        <p:sp>
          <p:nvSpPr>
            <p:cNvPr id="26" name="Rectangle 1733"/>
            <p:cNvSpPr/>
            <p:nvPr/>
          </p:nvSpPr>
          <p:spPr>
            <a:xfrm>
              <a:off x="410292" y="2731206"/>
              <a:ext cx="787345" cy="1965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508"/>
              <a:r>
                <a:rPr lang="kk-KZ" b="1" i="0" spc="0" baseline="0" dirty="0">
                  <a:latin typeface="PT Sans"/>
                </a:rPr>
                <a:t>Қаңтар</a:t>
              </a:r>
              <a:endParaRPr lang="en-US" b="1" i="0" spc="0" baseline="0" dirty="0">
                <a:solidFill>
                  <a:srgbClr val="FFFFFF"/>
                </a:solidFill>
                <a:latin typeface="PT Sans"/>
              </a:endParaRPr>
            </a:p>
          </p:txBody>
        </p:sp>
        <p:sp>
          <p:nvSpPr>
            <p:cNvPr id="27" name="Rectangle 1734"/>
            <p:cNvSpPr/>
            <p:nvPr/>
          </p:nvSpPr>
          <p:spPr>
            <a:xfrm>
              <a:off x="7531316" y="1728013"/>
              <a:ext cx="1043017" cy="19651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kk-KZ" b="1" spc="-12" dirty="0">
                  <a:latin typeface="PT Sans"/>
                </a:rPr>
                <a:t>Желтоқсан</a:t>
              </a:r>
              <a:r>
                <a:rPr lang="kk-KZ" sz="1400" spc="-12" dirty="0">
                  <a:latin typeface="PT Sans"/>
                </a:rPr>
                <a:t> </a:t>
              </a:r>
              <a:endParaRPr lang="en-US" sz="1400" b="0" i="0" spc="0" baseline="0" dirty="0">
                <a:latin typeface="PT Sans"/>
              </a:endParaRPr>
            </a:p>
          </p:txBody>
        </p:sp>
        <p:sp>
          <p:nvSpPr>
            <p:cNvPr id="28" name="Rectangle 1735"/>
            <p:cNvSpPr/>
            <p:nvPr/>
          </p:nvSpPr>
          <p:spPr>
            <a:xfrm>
              <a:off x="2767368" y="1800487"/>
              <a:ext cx="2126861" cy="68781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kk-KZ" b="1" i="0" spc="0" baseline="0" dirty="0">
                  <a:latin typeface="PT Sans"/>
                </a:rPr>
                <a:t>Қазан</a:t>
              </a:r>
              <a:r>
                <a:rPr lang="kk-KZ" b="1" i="0" spc="0" dirty="0">
                  <a:latin typeface="PT Sans"/>
                </a:rPr>
                <a:t> </a:t>
              </a:r>
              <a:endParaRPr lang="en-US" b="1" i="0" spc="0" baseline="0" dirty="0">
                <a:latin typeface="PT Sans"/>
              </a:endParaRPr>
            </a:p>
            <a:p>
              <a:pPr>
                <a:lnSpc>
                  <a:spcPts val="2650"/>
                </a:lnSpc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Тәуелсіздік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және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2650"/>
                </a:lnSpc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Отаншылдық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» </a:t>
              </a:r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айы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1736"/>
            <p:cNvSpPr/>
            <p:nvPr/>
          </p:nvSpPr>
          <p:spPr>
            <a:xfrm>
              <a:off x="2769146" y="3023113"/>
              <a:ext cx="53" cy="1018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endParaRPr lang="en-US" sz="1400" b="0" i="0" spc="0" baseline="10000" dirty="0">
                <a:solidFill>
                  <a:srgbClr val="FFFFFF"/>
                </a:solidFill>
                <a:latin typeface="PT Sans"/>
              </a:endParaRPr>
            </a:p>
          </p:txBody>
        </p:sp>
        <p:sp>
          <p:nvSpPr>
            <p:cNvPr id="30" name="Rectangle 1737"/>
            <p:cNvSpPr/>
            <p:nvPr/>
          </p:nvSpPr>
          <p:spPr>
            <a:xfrm>
              <a:off x="7480643" y="3028663"/>
              <a:ext cx="53" cy="1018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endParaRPr lang="en-US" sz="1400" b="0" i="0" spc="0" baseline="10000" dirty="0">
                <a:solidFill>
                  <a:srgbClr val="FFFFFF"/>
                </a:solidFill>
                <a:latin typeface="PT Sans"/>
              </a:endParaRPr>
            </a:p>
          </p:txBody>
        </p:sp>
        <p:sp>
          <p:nvSpPr>
            <p:cNvPr id="31" name="Rectangle 1738"/>
            <p:cNvSpPr/>
            <p:nvPr/>
          </p:nvSpPr>
          <p:spPr>
            <a:xfrm>
              <a:off x="2767368" y="3747336"/>
              <a:ext cx="2126861" cy="8352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kk-KZ" b="1" dirty="0">
                  <a:latin typeface="PT Sans"/>
                </a:rPr>
                <a:t>Маусым</a:t>
              </a:r>
              <a:r>
                <a:rPr lang="kk-KZ" sz="1400" dirty="0">
                  <a:latin typeface="PT Sans"/>
                </a:rPr>
                <a:t> </a:t>
              </a:r>
              <a:endParaRPr lang="en-US" sz="1400" b="0" i="0" spc="0" baseline="0" dirty="0">
                <a:latin typeface="PT Sans"/>
              </a:endParaRPr>
            </a:p>
            <a:p>
              <a:r>
                <a:rPr lang="kk-KZ" b="1" dirty="0"/>
                <a:t>«Жасампаздық және</a:t>
              </a:r>
            </a:p>
            <a:p>
              <a:r>
                <a:rPr lang="kk-KZ" b="1" dirty="0"/>
                <a:t> жаңашылдық» айы</a:t>
              </a:r>
              <a:endParaRPr lang="ru-RU" b="1" dirty="0"/>
            </a:p>
            <a:p>
              <a:pPr marL="0">
                <a:lnSpc>
                  <a:spcPts val="2650"/>
                </a:lnSpc>
              </a:pPr>
              <a:endParaRPr lang="en-US" sz="1400" b="0" i="0" spc="0" baseline="10000" dirty="0">
                <a:solidFill>
                  <a:srgbClr val="FFFFFF"/>
                </a:solidFill>
                <a:latin typeface="PT Sans"/>
              </a:endParaRPr>
            </a:p>
          </p:txBody>
        </p:sp>
        <p:sp>
          <p:nvSpPr>
            <p:cNvPr id="32" name="Rectangle 1739"/>
            <p:cNvSpPr/>
            <p:nvPr/>
          </p:nvSpPr>
          <p:spPr>
            <a:xfrm>
              <a:off x="5174748" y="3766607"/>
              <a:ext cx="1910659" cy="58955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kk-KZ" b="1" dirty="0">
                  <a:latin typeface="PT Sans"/>
                </a:rPr>
                <a:t>Шілде </a:t>
              </a:r>
            </a:p>
            <a:p>
              <a:r>
                <a:rPr lang="kk-KZ" b="1" dirty="0"/>
                <a:t>«Заң және тәртіп» айы</a:t>
              </a:r>
              <a:endParaRPr lang="ru-RU" dirty="0"/>
            </a:p>
            <a:p>
              <a:pPr marL="0"/>
              <a:r>
                <a:rPr lang="kk-KZ" b="1" dirty="0">
                  <a:latin typeface="PT Sans"/>
                </a:rPr>
                <a:t>  </a:t>
              </a:r>
              <a:endParaRPr lang="en-US" b="1" i="0" spc="0" baseline="0" dirty="0">
                <a:latin typeface="PT Sans"/>
              </a:endParaRPr>
            </a:p>
          </p:txBody>
        </p:sp>
        <p:sp>
          <p:nvSpPr>
            <p:cNvPr id="33" name="Rectangle 1740"/>
            <p:cNvSpPr/>
            <p:nvPr/>
          </p:nvSpPr>
          <p:spPr>
            <a:xfrm>
              <a:off x="5174748" y="4000664"/>
              <a:ext cx="53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endParaRPr lang="en-US" sz="1400" b="0" i="0" spc="0" baseline="0" dirty="0">
                <a:solidFill>
                  <a:srgbClr val="FFFFFF"/>
                </a:solidFill>
                <a:latin typeface="PT Sans"/>
              </a:endParaRPr>
            </a:p>
          </p:txBody>
        </p:sp>
        <p:sp>
          <p:nvSpPr>
            <p:cNvPr id="34" name="Rectangle 1741"/>
            <p:cNvSpPr/>
            <p:nvPr/>
          </p:nvSpPr>
          <p:spPr>
            <a:xfrm>
              <a:off x="7531316" y="3740907"/>
              <a:ext cx="659999" cy="19651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kk-KZ" b="1" dirty="0">
                  <a:latin typeface="PT Sans"/>
                </a:rPr>
                <a:t>Тамыз </a:t>
              </a:r>
              <a:endParaRPr lang="en-US" b="1" i="0" spc="0" baseline="0" dirty="0">
                <a:latin typeface="PT Sans"/>
              </a:endParaRPr>
            </a:p>
          </p:txBody>
        </p:sp>
        <p:sp>
          <p:nvSpPr>
            <p:cNvPr id="35" name="Rectangle 1742"/>
            <p:cNvSpPr/>
            <p:nvPr/>
          </p:nvSpPr>
          <p:spPr>
            <a:xfrm>
              <a:off x="7531316" y="4000664"/>
              <a:ext cx="53" cy="1528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endParaRPr lang="en-US" sz="1400" b="0" i="0" spc="0" baseline="0" dirty="0">
                <a:solidFill>
                  <a:srgbClr val="FFFFFF"/>
                </a:solidFill>
                <a:latin typeface="PT San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5867" y="2116124"/>
            <a:ext cx="2561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/>
                <a:ea typeface="Times New Roman"/>
              </a:rPr>
              <a:t>«Еңбекқорлық және </a:t>
            </a:r>
            <a:r>
              <a:rPr lang="kk-KZ" b="1" dirty="0">
                <a:latin typeface="Times New Roman" pitchFamily="18" charset="0"/>
                <a:ea typeface="Times New Roman"/>
                <a:cs typeface="Times New Roman" pitchFamily="18" charset="0"/>
              </a:rPr>
              <a:t>кәсіби біліктілік»</a:t>
            </a:r>
            <a:r>
              <a:rPr lang="ru-RU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5" dirty="0" err="1">
                <a:latin typeface="Times New Roman" pitchFamily="18" charset="0"/>
                <a:cs typeface="Times New Roman" pitchFamily="18" charset="0"/>
              </a:rPr>
              <a:t>айы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56698" y="2060580"/>
            <a:ext cx="2214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/>
              <a:t>«Әділдік және </a:t>
            </a:r>
          </a:p>
          <a:p>
            <a:r>
              <a:rPr lang="kk-KZ" b="1" dirty="0"/>
              <a:t>жауапкершілік»айы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9126349" y="2115519"/>
            <a:ext cx="2719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/>
              <a:t>«Бірлік және ынтымақ» </a:t>
            </a:r>
          </a:p>
          <a:p>
            <a:r>
              <a:rPr lang="kk-KZ" b="1" dirty="0"/>
              <a:t>айы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97183" y="3640143"/>
            <a:ext cx="25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/>
              <a:t>« Заң және тәртіп» айы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195628" y="3435606"/>
            <a:ext cx="2380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/>
              <a:t>«Жасампаздық және</a:t>
            </a:r>
          </a:p>
          <a:p>
            <a:r>
              <a:rPr lang="kk-KZ" b="1" dirty="0"/>
              <a:t> жаңашылдық» айы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156634" y="3508558"/>
            <a:ext cx="2214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/>
              <a:t>«Тәуелсіздік және</a:t>
            </a:r>
          </a:p>
          <a:p>
            <a:r>
              <a:rPr lang="kk-KZ" b="1" dirty="0"/>
              <a:t> отаншылдық» айы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9055067" y="3458590"/>
            <a:ext cx="2504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latin typeface="Times New Roman"/>
                <a:ea typeface="Times New Roman"/>
              </a:rPr>
              <a:t>«Еңбекқорлық және</a:t>
            </a:r>
          </a:p>
          <a:p>
            <a:r>
              <a:rPr lang="kk-KZ" b="1" dirty="0">
                <a:latin typeface="Times New Roman"/>
                <a:ea typeface="Times New Roman"/>
              </a:rPr>
              <a:t> </a:t>
            </a:r>
            <a:r>
              <a:rPr lang="kk-KZ" b="1" dirty="0">
                <a:latin typeface="Times New Roman" pitchFamily="18" charset="0"/>
                <a:ea typeface="Times New Roman"/>
                <a:cs typeface="Times New Roman" pitchFamily="18" charset="0"/>
              </a:rPr>
              <a:t>кәсіби біліктілік»</a:t>
            </a:r>
            <a:r>
              <a:rPr lang="ru-RU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5" dirty="0" err="1">
                <a:latin typeface="Times New Roman" pitchFamily="18" charset="0"/>
                <a:cs typeface="Times New Roman" pitchFamily="18" charset="0"/>
              </a:rPr>
              <a:t>айы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6509" y="4853212"/>
            <a:ext cx="2555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b="1" dirty="0">
                <a:solidFill>
                  <a:prstClr val="black"/>
                </a:solidFill>
              </a:rPr>
              <a:t>«Бірлік және ынтымақ» айы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025473" y="4963822"/>
            <a:ext cx="25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/>
              <a:t>« Заң және тәртіп» айы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66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«Ұлттық ойын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ұлт қазынасы»: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үзіліс кезінде білім алушылардың бос уақытын ұйымдастыру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асық, тоғызқұмалақ, бес тас, т.б</a:t>
            </a: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«Өнегелі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баласымен мінез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құлық және адамгершілік туралы күнделікті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жеке әңгімелесуі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«Үнемді тұтыну»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суды, тамақты, энергияны тұтыну бойынша күнделікті табиғи ресурстарға ұқыпты қарауды қалыптастыру: жадынамалар, нұсқаулықтар мен парақшалар әзірлеу.</a:t>
            </a: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«Күй күмбірі»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қоңыраудың орнына күйді пайдалану, сондай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үзіліс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</a:rPr>
              <a:t>АТҚАРЫЛАТЫН ІС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</a:rPr>
              <a:t>ШАРАЛАР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8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«Менің Қазақстаным»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оқу аптасының басында бірінші сабақта білім алушылар Қазақстан Республикасының Әнұранын орындайды.</a:t>
            </a:r>
          </a:p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«Апта дәйексөздері»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үкіл білім беру ұйымның оқу және оқудан тыс іс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әрекетінің лейтмотиві ретінде қызмет ететін мақал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мәтелдер, халық даналығы, көрнекті тұлғалардың ұлағатты сөздері. Аптаның дәйексөздері ақпараттық стендерде,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экрандарда, сынып тақталарында және т.б. орналастырылады.</a:t>
            </a:r>
          </a:p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«Қауіпсіздік сабағы»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жол қозғалысы ережелерін, өмір қауіпсіздігі негіздерін зерделеу, білім алушылардың жеке қауіпсіздігін, қауіпсіз мінез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құлқын және т.б. сақтауы туралы сынып сағаты шеңберінде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минут ақпарат беру немесе әңгіме өткізу.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000" b="1" dirty="0">
                <a:solidFill>
                  <a:schemeClr val="accent1">
                    <a:lumMod val="50000"/>
                  </a:schemeClr>
                </a:solidFill>
              </a:rPr>
              <a:t>Апта сайын 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5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09" y="2274670"/>
            <a:ext cx="5860472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документ 5"/>
          <p:cNvSpPr/>
          <p:nvPr/>
        </p:nvSpPr>
        <p:spPr>
          <a:xfrm>
            <a:off x="374072" y="2258291"/>
            <a:ext cx="5278583" cy="471054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4072" y="2153288"/>
            <a:ext cx="5278583" cy="4500095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ата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аналарға жүйелі педагогикалық қолдауды ұйымдастыру;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мектеп пен отбасы арасындағы байланысты нығайту;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.ата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аналардың жауапкершілігін арттыру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038" y="338327"/>
            <a:ext cx="11574162" cy="1564613"/>
          </a:xfrm>
        </p:spPr>
        <p:txBody>
          <a:bodyPr>
            <a:noAutofit/>
          </a:bodyPr>
          <a:lstStyle/>
          <a:p>
            <a:r>
              <a:rPr lang="kk-KZ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АНАЛАРҒА ПЕДАГОГИКАЛЫҚ ҚОЛДАУ ОРТАЛЫҚТАРЫНЫҢ ҚЫЗМЕТІН ҰЙЫМДАСТЫРУ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655" y="2153288"/>
            <a:ext cx="61461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kk-KZ" sz="3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3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3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4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 ісі жөніндегі орынбасар жоспар және кесте құрады, бақылау жасайды.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kk-KZ" sz="24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 жетекшілері, педагог</a:t>
            </a:r>
            <a:r>
              <a:rPr lang="en-US" sz="24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психологтар, әлеуметтік педагогтар, ҚББП жүзеге асырады;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kk-KZ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5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9F72BD1-0048-FE4D-20DD-CA147D0AB43E}"/>
              </a:ext>
            </a:extLst>
          </p:cNvPr>
          <p:cNvGrpSpPr/>
          <p:nvPr/>
        </p:nvGrpSpPr>
        <p:grpSpPr>
          <a:xfrm>
            <a:off x="0" y="-118574"/>
            <a:ext cx="12467153" cy="7039915"/>
            <a:chOff x="0" y="-118574"/>
            <a:chExt cx="12467153" cy="703991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-118574"/>
              <a:ext cx="12467153" cy="7039915"/>
              <a:chOff x="-89065" y="0"/>
              <a:chExt cx="12467153" cy="7039915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9352EBBE-BFF2-8B56-2570-CCC2E3242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89065" y="0"/>
                <a:ext cx="12467153" cy="7039915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0" y="0"/>
                <a:ext cx="3205212" cy="827773"/>
              </a:xfrm>
              <a:prstGeom prst="rect">
                <a:avLst/>
              </a:prstGeom>
              <a:solidFill>
                <a:srgbClr val="DEEDC6"/>
              </a:solidFill>
              <a:ln>
                <a:solidFill>
                  <a:srgbClr val="DEED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2321F44-BAA3-AD2A-3F1C-5812E8786D66}"/>
                </a:ext>
              </a:extLst>
            </p:cNvPr>
            <p:cNvSpPr/>
            <p:nvPr/>
          </p:nvSpPr>
          <p:spPr>
            <a:xfrm>
              <a:off x="148664" y="2007826"/>
              <a:ext cx="6108535" cy="3011054"/>
            </a:xfrm>
            <a:prstGeom prst="rect">
              <a:avLst/>
            </a:prstGeom>
            <a:solidFill>
              <a:srgbClr val="DEED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AFED-7685-483D-BB3D-3688CA430C76}" type="slidenum">
              <a:rPr lang="ru-RU" smtClean="0"/>
              <a:t>9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F78F2A-40BF-AF7C-2729-9F68F4A59DB1}"/>
              </a:ext>
            </a:extLst>
          </p:cNvPr>
          <p:cNvSpPr/>
          <p:nvPr/>
        </p:nvSpPr>
        <p:spPr>
          <a:xfrm flipV="1">
            <a:off x="6447683" y="-90958"/>
            <a:ext cx="6108535" cy="365950"/>
          </a:xfrm>
          <a:prstGeom prst="rect">
            <a:avLst/>
          </a:prstGeom>
          <a:solidFill>
            <a:srgbClr val="DEE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D8B7708-761C-5892-00D2-3B9269107ADE}"/>
              </a:ext>
            </a:extLst>
          </p:cNvPr>
          <p:cNvSpPr/>
          <p:nvPr/>
        </p:nvSpPr>
        <p:spPr>
          <a:xfrm>
            <a:off x="399255" y="1788535"/>
            <a:ext cx="5344320" cy="2002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 жобалар</a:t>
            </a:r>
          </a:p>
          <a:p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іс-шаралар арқылы</a:t>
            </a:r>
          </a:p>
          <a:p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құндылықтарды енгізу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5A91FF-08CB-C5E7-D602-7D6C19FD4A42}"/>
              </a:ext>
            </a:extLst>
          </p:cNvPr>
          <p:cNvSpPr/>
          <p:nvPr/>
        </p:nvSpPr>
        <p:spPr>
          <a:xfrm>
            <a:off x="6549065" y="267278"/>
            <a:ext cx="5344320" cy="432915"/>
          </a:xfrm>
          <a:prstGeom prst="rect">
            <a:avLst/>
          </a:prstGeom>
          <a:solidFill>
            <a:srgbClr val="DEED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7404E34-DC63-2690-570A-8CCEF5C01E92}"/>
              </a:ext>
            </a:extLst>
          </p:cNvPr>
          <p:cNvSpPr/>
          <p:nvPr/>
        </p:nvSpPr>
        <p:spPr>
          <a:xfrm>
            <a:off x="6549065" y="732260"/>
            <a:ext cx="5344320" cy="1295399"/>
          </a:xfrm>
          <a:prstGeom prst="rect">
            <a:avLst/>
          </a:prstGeom>
          <a:solidFill>
            <a:srgbClr val="DEED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 – бұл білім беру мен қоғамның әртүрлі</a:t>
            </a:r>
          </a:p>
          <a:p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аспектілерін жақсартуға, білім алушыларды, ата-аналарды,</a:t>
            </a:r>
          </a:p>
          <a:p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педагогтерді профилактикалық іс-шараларға тарту арқылы</a:t>
            </a:r>
          </a:p>
          <a:p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құндылықтарды қалыптастыруға бағытталған білім</a:t>
            </a:r>
          </a:p>
          <a:p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беру бастамалары</a:t>
            </a:r>
            <a:endParaRPr lang="x-non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E110BF-E31C-6CFD-19EF-9C600768B525}"/>
              </a:ext>
            </a:extLst>
          </p:cNvPr>
          <p:cNvSpPr/>
          <p:nvPr/>
        </p:nvSpPr>
        <p:spPr>
          <a:xfrm>
            <a:off x="6623215" y="2286000"/>
            <a:ext cx="2672160" cy="1295399"/>
          </a:xfrm>
          <a:prstGeom prst="rect">
            <a:avLst/>
          </a:prstGeom>
          <a:solidFill>
            <a:srgbClr val="A7DDE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>
                <a:latin typeface="Arial" panose="020B0604020202020204" pitchFamily="34" charset="0"/>
                <a:cs typeface="Arial" panose="020B0604020202020204" pitchFamily="34" charset="0"/>
              </a:rPr>
              <a:t>«Қамқор»</a:t>
            </a: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Әлеуметтік жобаларды жүзеге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асыру арқылы құндылықтарды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дәріптеу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F644B19-E8F3-DB9A-0C38-817C0A18A897}"/>
              </a:ext>
            </a:extLst>
          </p:cNvPr>
          <p:cNvSpPr/>
          <p:nvPr/>
        </p:nvSpPr>
        <p:spPr>
          <a:xfrm>
            <a:off x="9412095" y="2246208"/>
            <a:ext cx="2672160" cy="1295399"/>
          </a:xfrm>
          <a:prstGeom prst="rect">
            <a:avLst/>
          </a:prstGeom>
          <a:solidFill>
            <a:srgbClr val="FDCE9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i="0" u="none" strike="noStrike" baseline="0" dirty="0">
                <a:latin typeface="PTSans-Bold"/>
              </a:rPr>
              <a:t>«Еңбегі адал - жас өрен»</a:t>
            </a:r>
            <a:endParaRPr lang="kk-K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Білім алушылардың әртүрлі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мамандыққа деген қызығушылығын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арттыру және еңбекқорлық идеясы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арқылы құндылықтарды дәріптеу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5CC7A9D-3CA8-871D-7C46-403084CA00B3}"/>
              </a:ext>
            </a:extLst>
          </p:cNvPr>
          <p:cNvSpPr/>
          <p:nvPr/>
        </p:nvSpPr>
        <p:spPr>
          <a:xfrm>
            <a:off x="6621417" y="3723482"/>
            <a:ext cx="2672160" cy="1295399"/>
          </a:xfrm>
          <a:prstGeom prst="rect">
            <a:avLst/>
          </a:prstGeom>
          <a:solidFill>
            <a:srgbClr val="FABAA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«SMART BALA»</a:t>
            </a:r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Инновациялық жобалар конкурсы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арқылы құндылықтарды дәріптеу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C346F96-8770-0870-2670-C8F65F1D9966}"/>
              </a:ext>
            </a:extLst>
          </p:cNvPr>
          <p:cNvSpPr/>
          <p:nvPr/>
        </p:nvSpPr>
        <p:spPr>
          <a:xfrm>
            <a:off x="9430775" y="3723481"/>
            <a:ext cx="2672160" cy="1295399"/>
          </a:xfrm>
          <a:prstGeom prst="rect">
            <a:avLst/>
          </a:prstGeom>
          <a:solidFill>
            <a:srgbClr val="BEB9D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k-KZ" sz="1100" b="1" dirty="0">
                <a:latin typeface="Arial" panose="020B0604020202020204" pitchFamily="34" charset="0"/>
                <a:cs typeface="Arial" panose="020B0604020202020204" pitchFamily="34" charset="0"/>
              </a:rPr>
              <a:t>«Шабыт»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Білім алушылардың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шығармашылық әлеуетін ашу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арқылы құндылықтарды дәріптеу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BBB6C1-40B8-4AE5-8122-2EA69A4B6BCA}"/>
              </a:ext>
            </a:extLst>
          </p:cNvPr>
          <p:cNvSpPr/>
          <p:nvPr/>
        </p:nvSpPr>
        <p:spPr>
          <a:xfrm>
            <a:off x="6641897" y="5183981"/>
            <a:ext cx="2672160" cy="1295399"/>
          </a:xfrm>
          <a:prstGeom prst="rect">
            <a:avLst/>
          </a:prstGeom>
          <a:solidFill>
            <a:srgbClr val="D4E7B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k-KZ" sz="1100" b="1" dirty="0">
                <a:latin typeface="Arial" panose="020B0604020202020204" pitchFamily="34" charset="0"/>
                <a:cs typeface="Arial" panose="020B0604020202020204" pitchFamily="34" charset="0"/>
              </a:rPr>
              <a:t>«Ұшқыр ой алаңы»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Тілдік дағдыларды дамыту және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тақырыптық талқылау арқылы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құндылықтарды дәріптеу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93329DB-87FB-01CA-685F-328F11188247}"/>
              </a:ext>
            </a:extLst>
          </p:cNvPr>
          <p:cNvSpPr/>
          <p:nvPr/>
        </p:nvSpPr>
        <p:spPr>
          <a:xfrm>
            <a:off x="9412095" y="5200754"/>
            <a:ext cx="2672160" cy="1295399"/>
          </a:xfrm>
          <a:prstGeom prst="rect">
            <a:avLst/>
          </a:prstGeom>
          <a:solidFill>
            <a:srgbClr val="F6ADC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kk-KZ" sz="1100" b="1" dirty="0">
                <a:latin typeface="Arial" panose="020B0604020202020204" pitchFamily="34" charset="0"/>
                <a:cs typeface="Arial" panose="020B0604020202020204" pitchFamily="34" charset="0"/>
              </a:rPr>
              <a:t>«Балалар кітапханасы»</a:t>
            </a:r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Кітап оқуға және білім алуға</a:t>
            </a:r>
          </a:p>
          <a:p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қызығушылықты қалыптастыру</a:t>
            </a:r>
            <a:endParaRPr lang="x-non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55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2900</TotalTime>
  <Words>658</Words>
  <Application>Microsoft Office PowerPoint</Application>
  <PresentationFormat>Широкоэкранный</PresentationFormat>
  <Paragraphs>181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Candara</vt:lpstr>
      <vt:lpstr>PT Sans</vt:lpstr>
      <vt:lpstr>PTSans-Bold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Құндылықтардың айларға бөлінісі </vt:lpstr>
      <vt:lpstr>АТҚАРЫЛАТЫН ІС-ШАРАЛАР</vt:lpstr>
      <vt:lpstr>Апта сайын </vt:lpstr>
      <vt:lpstr>АТА-АНАЛАРҒА ПЕДАГОГИКАЛЫҚ ҚОЛДАУ ОРТАЛЫҚТАРЫНЫҢ ҚЫЗМЕТІН ҰЙЫМДАСТЫРУ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Анар Танирбергенова</dc:creator>
  <cp:lastModifiedBy>PC</cp:lastModifiedBy>
  <cp:revision>35</cp:revision>
  <dcterms:created xsi:type="dcterms:W3CDTF">2024-07-26T04:49:11Z</dcterms:created>
  <dcterms:modified xsi:type="dcterms:W3CDTF">2024-09-17T06:29:12Z</dcterms:modified>
</cp:coreProperties>
</file>