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-1488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53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93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8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36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7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0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3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9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50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0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C774-A3C9-492F-AC3D-615B812A9EA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A175-E15B-4E2F-851C-138642BA7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2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8" Target="../media/image10.png" Type="http://schemas.openxmlformats.org/officeDocument/2006/relationships/image"/><Relationship Id="rId3" Target="../media/image5.jpeg" Type="http://schemas.openxmlformats.org/officeDocument/2006/relationships/image"/><Relationship Id="rId7" Target="../media/image9.pn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8.png" Type="http://schemas.openxmlformats.org/officeDocument/2006/relationships/image"/><Relationship Id="rId5" Target="../media/image7.png" Type="http://schemas.openxmlformats.org/officeDocument/2006/relationships/image"/><Relationship Id="rId4" Target="../media/image6.pn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8" Target="../media/image15.jpeg" Type="http://schemas.openxmlformats.org/officeDocument/2006/relationships/image"/><Relationship Id="rId3" Target="../media/image5.jpeg" Type="http://schemas.openxmlformats.org/officeDocument/2006/relationships/image"/><Relationship Id="rId7" Target="../media/image14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3.jpeg" Type="http://schemas.openxmlformats.org/officeDocument/2006/relationships/image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7" Target="../media/image19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8.jpeg" Type="http://schemas.openxmlformats.org/officeDocument/2006/relationships/image"/><Relationship Id="rId5" Target="../media/image17.jpeg" Type="http://schemas.openxmlformats.org/officeDocument/2006/relationships/image"/><Relationship Id="rId4" Target="../media/image16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8" Target="../media/image24.jpeg" Type="http://schemas.openxmlformats.org/officeDocument/2006/relationships/image"/><Relationship Id="rId3" Target="../media/image5.jpeg" Type="http://schemas.openxmlformats.org/officeDocument/2006/relationships/image"/><Relationship Id="rId7" Target="../media/image23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2.jpeg" Type="http://schemas.openxmlformats.org/officeDocument/2006/relationships/image"/><Relationship Id="rId5" Target="../media/image21.jpeg" Type="http://schemas.openxmlformats.org/officeDocument/2006/relationships/image"/><Relationship Id="rId4" Target="../media/image20.jpeg" Type="http://schemas.openxmlformats.org/officeDocument/2006/relationships/image"/><Relationship Id="rId9" Target="../media/image25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7" Target="../media/image31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30.jpeg" Type="http://schemas.openxmlformats.org/officeDocument/2006/relationships/image"/><Relationship Id="rId5" Target="../media/image29.jpeg" Type="http://schemas.openxmlformats.org/officeDocument/2006/relationships/image"/><Relationship Id="rId4" Target="../media/image28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26"/>
          <a:stretch/>
        </p:blipFill>
        <p:spPr>
          <a:xfrm>
            <a:off x="0" y="0"/>
            <a:ext cx="12192000" cy="687558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3763107" y="2491668"/>
            <a:ext cx="7297615" cy="3305909"/>
          </a:xfrm>
        </p:spPr>
        <p:txBody>
          <a:bodyPr>
            <a:noAutofit/>
          </a:bodyPr>
          <a:lstStyle/>
          <a:p>
            <a:r>
              <a:rPr dirty="0" lang="kk-KZ" smtClean="0" sz="2200"/>
              <a:t> </a:t>
            </a:r>
            <a:r>
              <a:rPr b="1" dirty="0" lang="kk-KZ" smtClean="0" sz="2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Өнер пән бірлестігінің тақырыбы</a:t>
            </a:r>
            <a:r>
              <a:rPr dirty="0" lang="kk-KZ" smtClean="0" sz="2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:</a:t>
            </a:r>
          </a:p>
          <a:p>
            <a:r>
              <a:rPr dirty="0" lang="kk-KZ" smtClean="0" sz="2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  «Оқу – тәрбие үрдісінде қазақтың ұлттық</a:t>
            </a:r>
          </a:p>
          <a:p>
            <a:r>
              <a:rPr dirty="0" lang="kk-KZ" smtClean="0" sz="2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                 өнер дәстүрін жалғастыру».</a:t>
            </a:r>
          </a:p>
          <a:p>
            <a:r>
              <a:rPr b="1" dirty="0" lang="kk-KZ" smtClean="0" sz="2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Мақсаты:</a:t>
            </a:r>
          </a:p>
          <a:p>
            <a:r>
              <a:rPr dirty="0" lang="kk-KZ" smtClean="0" sz="2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1.Оқушылардың пәнге деген қызығушылығын арттыру.</a:t>
            </a:r>
          </a:p>
          <a:p>
            <a:r>
              <a:rPr dirty="0" lang="kk-KZ" smtClean="0" sz="2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2.Қазақтың ұлттық дәстүрін, өнерін насихаттау.</a:t>
            </a:r>
          </a:p>
          <a:p>
            <a:r>
              <a:rPr dirty="0" lang="kk-KZ" smtClean="0" sz="2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Міндеті:</a:t>
            </a:r>
          </a:p>
          <a:p>
            <a:r>
              <a:rPr dirty="0" lang="kk-KZ" smtClean="0" sz="2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1.Пән бойынша жетістіктерге жету.</a:t>
            </a:r>
          </a:p>
          <a:p>
            <a:r>
              <a:rPr dirty="0" lang="kk-KZ" smtClean="0" sz="2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2.Қазақтың ұлттық салт – дәстүрін, өнерін дәріптеу</a:t>
            </a:r>
            <a:endParaRPr dirty="0" lang="ru-RU" sz="2200">
              <a:solidFill>
                <a:srgbClr val="0000FF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8522" y="169093"/>
            <a:ext cx="103338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Қостанай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облысы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әкімдігінің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білім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басқармасының</a:t>
            </a:r>
            <a:r>
              <a:rPr b="1" dirty="0" lang="ru-RU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«Рудный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қаласы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білім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бөлімінің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</a:p>
          <a:p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                   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Бейімбет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Майлин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атындағы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 №7мектеп-гимназиясы» КММ</a:t>
            </a:r>
            <a:endParaRPr b="1" dirty="0" lang="ru-RU" sz="2000">
              <a:solidFill>
                <a:srgbClr val="0000FF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4217" y="876979"/>
            <a:ext cx="89813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b="1" dirty="0" lang="ru-RU" smtClean="0" sz="3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Көркем еңбек,  музыка  пәндері </a:t>
            </a:r>
            <a:r>
              <a:rPr b="1" dirty="0" err="1" lang="ru-RU" smtClean="0" sz="32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мұғалімдерінің</a:t>
            </a:r>
            <a:endParaRPr b="1" dirty="0" lang="ru-RU" smtClean="0" sz="3200">
              <a:solidFill>
                <a:srgbClr val="0000FF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b="1" dirty="0" lang="ru-RU" smtClean="0" sz="3600">
                <a:solidFill>
                  <a:srgbClr val="FF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20603050405020304" pitchFamily="18" typeface="Times New Roman"/>
                <a:cs charset="0" panose="02020603050405020304" pitchFamily="18" typeface="Times New Roman"/>
              </a:rPr>
              <a:t>       </a:t>
            </a:r>
            <a:r>
              <a:rPr b="1" dirty="0" lang="ru-RU" smtClean="0" sz="4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«</a:t>
            </a:r>
            <a:r>
              <a:rPr b="1" dirty="0" err="1" lang="ru-RU" smtClean="0" sz="4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Өнер</a:t>
            </a:r>
            <a:r>
              <a:rPr b="1" dirty="0" lang="ru-RU" smtClean="0" sz="4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» </a:t>
            </a:r>
            <a:r>
              <a:rPr b="1" dirty="0" err="1" lang="ru-RU" smtClean="0" sz="4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әдістемелік</a:t>
            </a:r>
            <a:r>
              <a:rPr b="1" dirty="0" lang="ru-RU" smtClean="0" sz="4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err="1" lang="ru-RU" smtClean="0" sz="4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бірлестігі</a:t>
            </a:r>
            <a:endParaRPr b="1" dirty="0" lang="ru-RU" sz="4000">
              <a:solidFill>
                <a:srgbClr val="0000FF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496331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900" y="9112"/>
            <a:ext cx="12200899" cy="68488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b="-7"/>
          <a:stretch/>
        </p:blipFill>
        <p:spPr>
          <a:xfrm>
            <a:off x="1563509" y="355241"/>
            <a:ext cx="9056079" cy="615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238484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764"/>
            <a:ext cx="12192000" cy="68484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b="-181" l="21401" r="44638"/>
          <a:stretch/>
        </p:blipFill>
        <p:spPr>
          <a:xfrm>
            <a:off x="593008" y="469518"/>
            <a:ext cx="2250831" cy="2805828"/>
          </a:xfrm>
          <a:prstGeom prst="rect">
            <a:avLst/>
          </a:prstGeom>
          <a:ln cap="sq" cmpd="thickThin" w="88900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82641" y="3457456"/>
            <a:ext cx="23908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</a:rPr>
              <a:t>Өміржанов </a:t>
            </a:r>
          </a:p>
          <a:p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</a:rPr>
              <a:t>Сәрсенбек </a:t>
            </a:r>
          </a:p>
          <a:p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</a:rPr>
              <a:t>Қаукенұлы</a:t>
            </a:r>
            <a:endParaRPr b="1" dirty="0" lang="ru-RU" sz="3200">
              <a:solidFill>
                <a:srgbClr val="0000FF"/>
              </a:solidFill>
              <a:latin charset="0" panose="02000503000000020003" pitchFamily="2" typeface="Academy.kz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726" y="5144290"/>
            <a:ext cx="4044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 smtClean="0" sz="2400">
                <a:solidFill>
                  <a:srgbClr val="0000FF"/>
                </a:solidFill>
                <a:latin charset="0" panose="02000503000000020003" pitchFamily="2" typeface="Academy.kz"/>
              </a:rPr>
              <a:t>Сурет, сызу, және еңбек пәндерінің мұғалімі</a:t>
            </a:r>
            <a:endParaRPr dirty="0" lang="ru-RU" sz="2400">
              <a:solidFill>
                <a:srgbClr val="0000FF"/>
              </a:solidFill>
              <a:latin charset="0" panose="02000503000000020003" pitchFamily="2" typeface="Academy.kz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5968" y="410605"/>
            <a:ext cx="2402032" cy="271295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3190" y="1586128"/>
            <a:ext cx="1096932" cy="153743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360984" y="241216"/>
            <a:ext cx="48949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Облстық «Идея бар»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балалар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әлеуметтік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</a:p>
          <a:p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бастамалары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мен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шығармашылық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жобалар</a:t>
            </a:r>
            <a:endParaRPr dirty="0" lang="ru-RU" smtClean="0" sz="2000">
              <a:solidFill>
                <a:srgbClr val="0000FF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байқауының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«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Киіз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үй-әлемінің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үлгісі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» </a:t>
            </a:r>
          </a:p>
          <a:p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    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номинациясында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	</a:t>
            </a:r>
          </a:p>
          <a:p>
            <a:r>
              <a:rPr dirty="0" lang="ru-RU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 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Тоққожаев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Жамбыл  11 «А»</a:t>
            </a:r>
            <a:endParaRPr b="1" dirty="0" lang="ru-RU" sz="2000">
              <a:solidFill>
                <a:srgbClr val="0000FF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6940" y="4052558"/>
            <a:ext cx="3149791" cy="2408664"/>
          </a:xfrm>
          <a:prstGeom prst="rect">
            <a:avLst/>
          </a:prstGeom>
          <a:ln cap="sq" cmpd="thickThin" w="88900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89279" y="2045381"/>
            <a:ext cx="2696275" cy="2546085"/>
          </a:xfrm>
          <a:prstGeom prst="rect">
            <a:avLst/>
          </a:prstGeom>
          <a:ln cap="sq" cmpd="thickThin" w="88900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3341757" y="4740671"/>
            <a:ext cx="539883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«ДАРЫН»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Республикалық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ғылыми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практикалық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орталығы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.«</a:t>
            </a:r>
            <a:r>
              <a:rPr dirty="0" lang="en-US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DARYN ECOART»</a:t>
            </a:r>
            <a:endParaRPr dirty="0" lang="kk-KZ" smtClean="0" sz="2000">
              <a:solidFill>
                <a:srgbClr val="0000FF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dirty="0" lang="en-US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сурет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Бейнелеу мен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қол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өнер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</a:p>
          <a:p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номинациясы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және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көркем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қолөнер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республикалық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экологиялық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конкурсының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</a:t>
            </a:r>
            <a:r>
              <a:rPr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жеңімпазы</a:t>
            </a:r>
            <a:r>
              <a:rPr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. 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Тұрды </a:t>
            </a:r>
            <a:r>
              <a:rPr b="1" dirty="0" err="1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Әсет</a:t>
            </a:r>
            <a:r>
              <a:rPr b="1" dirty="0" lang="ru-RU" smtClean="0" sz="2000">
                <a:solidFill>
                  <a:srgbClr val="0000FF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 8 «В»</a:t>
            </a:r>
            <a:r>
              <a:rPr dirty="0" lang="ru-RU" smtClean="0">
                <a:solidFill>
                  <a:srgbClr val="0000FF"/>
                </a:solidFill>
              </a:rPr>
              <a:t>	</a:t>
            </a:r>
          </a:p>
          <a:p>
            <a:r>
              <a:rPr dirty="0" lang="ru-RU" smtClean="0">
                <a:solidFill>
                  <a:srgbClr val="0000FF"/>
                </a:solidFill>
              </a:rPr>
              <a:t>                                </a:t>
            </a:r>
            <a:endParaRPr dirty="0" lang="ru-RU">
              <a:solidFill>
                <a:srgbClr val="0000FF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3185" y="2960291"/>
            <a:ext cx="1946878" cy="144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72804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84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b="16333" l="74901" r="-24" t="7705"/>
          <a:stretch/>
        </p:blipFill>
        <p:spPr>
          <a:xfrm flipH="1">
            <a:off x="512785" y="466969"/>
            <a:ext cx="2423843" cy="2962031"/>
          </a:xfrm>
          <a:prstGeom prst="rect">
            <a:avLst/>
          </a:prstGeom>
          <a:ln cap="sq" cmpd="thickThin" w="88900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850" y="3595443"/>
            <a:ext cx="28777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  <a:cs charset="0" panose="02020603050405020304" pitchFamily="18" typeface="Times New Roman"/>
              </a:rPr>
              <a:t>Кульбаева </a:t>
            </a:r>
          </a:p>
          <a:p>
            <a:pPr algn="ctr"/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  <a:cs charset="0" panose="02020603050405020304" pitchFamily="18" typeface="Times New Roman"/>
              </a:rPr>
              <a:t>Тамаша</a:t>
            </a:r>
          </a:p>
          <a:p>
            <a:pPr algn="ctr"/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  <a:cs charset="0" panose="02020603050405020304" pitchFamily="18" typeface="Times New Roman"/>
              </a:rPr>
              <a:t>Александровна</a:t>
            </a:r>
            <a:endParaRPr b="1" dirty="0" lang="ru-RU" sz="3200">
              <a:solidFill>
                <a:srgbClr val="0000FF"/>
              </a:solidFill>
              <a:latin charset="0" panose="02000503000000020003" pitchFamily="2" typeface="Academy.kz"/>
              <a:cs charset="0" panose="02020603050405020304" pitchFamily="18"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785" y="5251732"/>
            <a:ext cx="30245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 smtClean="0" sz="2800">
                <a:solidFill>
                  <a:srgbClr val="0000FF"/>
                </a:solidFill>
                <a:latin charset="0" panose="02000503000000020003" pitchFamily="2" typeface="Academy.kz"/>
              </a:rPr>
              <a:t>Бейнелеу өнері, </a:t>
            </a:r>
          </a:p>
          <a:p>
            <a:r>
              <a:rPr dirty="0" lang="ru-RU" smtClean="0" sz="2800">
                <a:solidFill>
                  <a:srgbClr val="0000FF"/>
                </a:solidFill>
                <a:latin charset="0" panose="02000503000000020003" pitchFamily="2" typeface="Academy.kz"/>
              </a:rPr>
              <a:t>еңбек пәні мұғалімі</a:t>
            </a:r>
            <a:endParaRPr dirty="0" lang="ru-RU" sz="2800">
              <a:solidFill>
                <a:srgbClr val="0000FF"/>
              </a:solidFill>
              <a:latin charset="0" panose="02000503000000020003" pitchFamily="2" typeface="Academy.kz"/>
            </a:endParaRPr>
          </a:p>
        </p:txBody>
      </p:sp>
      <p:pic>
        <p:nvPicPr>
          <p:cNvPr id="2050" name="Picture 2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" r="-76"/>
          <a:stretch/>
        </p:blipFill>
        <p:spPr bwMode="auto">
          <a:xfrm>
            <a:off x="7693727" y="3869049"/>
            <a:ext cx="3926025" cy="260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624" y="3463598"/>
            <a:ext cx="2958889" cy="301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518" y="466968"/>
            <a:ext cx="2372234" cy="315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710" y="756688"/>
            <a:ext cx="2846387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rrowheads="1"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732" y="552040"/>
            <a:ext cx="1938337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717273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0"/>
            <a:ext cx="12192000" cy="68484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b="3123" l="53500" r="21378" t="13209"/>
          <a:stretch/>
        </p:blipFill>
        <p:spPr>
          <a:xfrm flipH="1">
            <a:off x="703384" y="508309"/>
            <a:ext cx="2180492" cy="2895600"/>
          </a:xfrm>
          <a:prstGeom prst="rect">
            <a:avLst/>
          </a:prstGeom>
          <a:ln cap="sq" cmpd="thickThin" w="88900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80646" y="3705355"/>
            <a:ext cx="2625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</a:rPr>
              <a:t>Нуртазина</a:t>
            </a:r>
          </a:p>
          <a:p>
            <a:pPr algn="ctr"/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</a:rPr>
              <a:t>Меруерт</a:t>
            </a:r>
          </a:p>
          <a:p>
            <a:pPr algn="ctr"/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</a:rPr>
              <a:t>Шариповна</a:t>
            </a:r>
            <a:endParaRPr b="1" dirty="0" lang="ru-RU" sz="3200">
              <a:solidFill>
                <a:srgbClr val="0000FF"/>
              </a:solidFill>
              <a:latin charset="0" panose="02000503000000020003" pitchFamily="2" typeface="Academy.kz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0646" y="5292825"/>
            <a:ext cx="33645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 smtClean="0"/>
              <a:t> </a:t>
            </a:r>
            <a:r>
              <a:rPr dirty="0" lang="ru-RU" smtClean="0" sz="2800">
                <a:solidFill>
                  <a:srgbClr val="0000FF"/>
                </a:solidFill>
                <a:latin charset="0" panose="02000503000000020003" pitchFamily="2" typeface="Academy.kz"/>
              </a:rPr>
              <a:t>Көркем еңбек, сызу </a:t>
            </a:r>
          </a:p>
          <a:p>
            <a:r>
              <a:rPr dirty="0" lang="ru-RU" smtClean="0" sz="2800">
                <a:solidFill>
                  <a:srgbClr val="0000FF"/>
                </a:solidFill>
                <a:latin charset="0" panose="02000503000000020003" pitchFamily="2" typeface="Academy.kz"/>
              </a:rPr>
              <a:t> пәндері мұғалімі</a:t>
            </a:r>
            <a:endParaRPr dirty="0" lang="ru-RU" sz="2800">
              <a:solidFill>
                <a:srgbClr val="0000FF"/>
              </a:solidFill>
              <a:latin charset="0" panose="02000503000000020003" pitchFamily="2" typeface="Academy.kz"/>
            </a:endParaRPr>
          </a:p>
        </p:txBody>
      </p:sp>
      <p:pic>
        <p:nvPicPr>
          <p:cNvPr id="4098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32" y="506307"/>
            <a:ext cx="3533492" cy="265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620" y="3600226"/>
            <a:ext cx="3514754" cy="263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146" y="605138"/>
            <a:ext cx="2429204" cy="2455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432" y="3334427"/>
            <a:ext cx="2204918" cy="31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717789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84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b="8628" r="75343" t="3299"/>
          <a:stretch/>
        </p:blipFill>
        <p:spPr>
          <a:xfrm>
            <a:off x="597876" y="509289"/>
            <a:ext cx="2145324" cy="3124601"/>
          </a:xfrm>
          <a:prstGeom prst="rect">
            <a:avLst/>
          </a:prstGeom>
          <a:ln cap="sq" cmpd="thickThin" w="88900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71927" y="3736703"/>
            <a:ext cx="28039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</a:rPr>
              <a:t>Смайлова </a:t>
            </a:r>
          </a:p>
          <a:p>
            <a:pPr algn="ctr"/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</a:rPr>
              <a:t>Гүлсім </a:t>
            </a:r>
          </a:p>
          <a:p>
            <a:pPr algn="ctr"/>
            <a:r>
              <a:rPr b="1" dirty="0" lang="ru-RU" smtClean="0" sz="3200">
                <a:solidFill>
                  <a:srgbClr val="0000FF"/>
                </a:solidFill>
                <a:latin charset="0" panose="02000503000000020003" pitchFamily="2" typeface="Academy.kz"/>
              </a:rPr>
              <a:t>Сабитбекқызы</a:t>
            </a:r>
            <a:endParaRPr b="1" dirty="0" lang="ru-RU" sz="3200">
              <a:solidFill>
                <a:srgbClr val="0000FF"/>
              </a:solidFill>
              <a:latin charset="0" panose="02000503000000020003" pitchFamily="2" typeface="Academy.kz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5905" y="5325669"/>
            <a:ext cx="21160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 smtClean="0" sz="2800">
                <a:solidFill>
                  <a:srgbClr val="0000FF"/>
                </a:solidFill>
                <a:latin charset="0" panose="02000503000000020003" pitchFamily="2" typeface="Academy.kz"/>
              </a:rPr>
              <a:t>музыка пәні</a:t>
            </a:r>
          </a:p>
          <a:p>
            <a:r>
              <a:rPr dirty="0" lang="ru-RU" smtClean="0" sz="2800">
                <a:solidFill>
                  <a:srgbClr val="0000FF"/>
                </a:solidFill>
                <a:latin charset="0" panose="02000503000000020003" pitchFamily="2" typeface="Academy.kz"/>
              </a:rPr>
              <a:t>  мұғалімі</a:t>
            </a:r>
            <a:endParaRPr dirty="0" lang="ru-RU" sz="2800">
              <a:solidFill>
                <a:srgbClr val="0000FF"/>
              </a:solidFill>
              <a:latin charset="0" panose="02000503000000020003" pitchFamily="2" typeface="Academy.kz"/>
            </a:endParaRPr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308" y="509289"/>
            <a:ext cx="2930655" cy="2420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910" y="3113689"/>
            <a:ext cx="2015681" cy="3366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067" y="3113689"/>
            <a:ext cx="1722651" cy="241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900" y="445753"/>
            <a:ext cx="4656885" cy="2155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rrowheads="1"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97" y="3424240"/>
            <a:ext cx="243205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rrowheads="1"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229" y="4681412"/>
            <a:ext cx="2547937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060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0"/>
            <a:ext cx="12193587" cy="68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035" y="3423444"/>
            <a:ext cx="3688063" cy="3053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48" y="3663815"/>
            <a:ext cx="3438580" cy="257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634" y="3533005"/>
            <a:ext cx="2833509" cy="250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379" y="473413"/>
            <a:ext cx="3688062" cy="276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80" y="473413"/>
            <a:ext cx="3934055" cy="262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10299" y="796578"/>
            <a:ext cx="369679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Оқу-білімсіз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өнер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ақын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өнерпаз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болу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Ғабит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Мүсірепов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92582" y="150247"/>
            <a:ext cx="3222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Өнер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бірлесті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26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175</Words>
  <Application>Microsoft Office PowerPoint</Application>
  <PresentationFormat>Произвольный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Сарсен</dc:creator>
  <cp:lastModifiedBy>101</cp:lastModifiedBy>
  <cp:revision>5</cp:revision>
  <dcterms:created xsi:type="dcterms:W3CDTF">2021-12-12T16:57:54Z</dcterms:created>
  <dcterms:modified xsi:type="dcterms:W3CDTF">2021-12-13T11:40:13Z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998319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