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92" r:id="rId3"/>
    <p:sldId id="296" r:id="rId4"/>
    <p:sldId id="300" r:id="rId5"/>
    <p:sldId id="297" r:id="rId6"/>
    <p:sldId id="299" r:id="rId7"/>
    <p:sldId id="302" r:id="rId8"/>
    <p:sldId id="301" r:id="rId9"/>
    <p:sldId id="304" r:id="rId10"/>
    <p:sldId id="30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829" autoAdjust="0"/>
  </p:normalViewPr>
  <p:slideViewPr>
    <p:cSldViewPr>
      <p:cViewPr>
        <p:scale>
          <a:sx n="76" d="100"/>
          <a:sy n="76" d="100"/>
        </p:scale>
        <p:origin x="-17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10CC2-65A7-490A-9FEE-8E91DA88168D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4B353-2BFB-40B1-84C2-B912951E9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810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43407"/>
            <a:ext cx="7772400" cy="648072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Школьное методическое объединение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учителей общественно-гуманитарного цикла.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школы – гимназии №7 имени </a:t>
            </a:r>
            <a:r>
              <a:rPr lang="ru-RU" sz="3600" b="1" dirty="0" err="1" smtClean="0">
                <a:solidFill>
                  <a:srgbClr val="002060"/>
                </a:solidFill>
              </a:rPr>
              <a:t>Б.Майлина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7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4572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372"/>
    </mc:Choice>
    <mc:Fallback>
      <p:transition spd="slow" advTm="23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2639797" cy="338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58445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96952"/>
            <a:ext cx="2232248" cy="33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265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9878" y="620688"/>
            <a:ext cx="7408333" cy="57449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dirty="0"/>
              <a:t>Тема методической </a:t>
            </a:r>
            <a:r>
              <a:rPr lang="ru-RU" sz="3600" dirty="0" smtClean="0"/>
              <a:t>работы</a:t>
            </a:r>
            <a:r>
              <a:rPr lang="en-US" sz="3600" dirty="0" smtClean="0"/>
              <a:t> </a:t>
            </a:r>
            <a:r>
              <a:rPr lang="ru-RU" sz="3600" dirty="0" smtClean="0"/>
              <a:t>МО: </a:t>
            </a:r>
            <a:r>
              <a:rPr lang="ru-RU" sz="3600" b="1" dirty="0"/>
              <a:t>«Формирование ключевых компетенций через развитие мотивационной сферы участников образовательного процесса»</a:t>
            </a:r>
            <a:endParaRPr lang="ru-RU" sz="3600" dirty="0"/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1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0644" y="4088442"/>
            <a:ext cx="2581275" cy="2581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867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755"/>
    </mc:Choice>
    <mc:Fallback>
      <p:transition spd="slow" advTm="1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620688"/>
            <a:ext cx="8424936" cy="5505475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sz="3800" b="1" dirty="0"/>
              <a:t>Приоритетные направления и задачи на новый учебный год:</a:t>
            </a:r>
          </a:p>
          <a:p>
            <a:pPr lvl="0" algn="ctr"/>
            <a:r>
              <a:rPr lang="ru-RU" sz="3800" b="1" dirty="0"/>
              <a:t>Повышение качества образования, развитие личностных и образовательных компетентностей обучающихся.</a:t>
            </a:r>
          </a:p>
          <a:p>
            <a:pPr lvl="0" algn="ctr"/>
            <a:r>
              <a:rPr lang="ru-RU" sz="3800" b="1" dirty="0"/>
              <a:t>Создание условий для повышения учебной мотивации учащихся, формирования универсальных компетенций.</a:t>
            </a:r>
          </a:p>
          <a:p>
            <a:pPr lvl="0" algn="ctr"/>
            <a:r>
              <a:rPr lang="ru-RU" sz="3800" b="1" dirty="0"/>
              <a:t>Реализация принципа дифференциации образования с учетом потребностей старшеклассников и построение для каждого ученика индивидуальной образовательной программы.</a:t>
            </a:r>
          </a:p>
          <a:p>
            <a:pPr lvl="0" algn="ctr"/>
            <a:r>
              <a:rPr lang="ru-RU" sz="3800" b="1" dirty="0"/>
              <a:t>Повышение уровня воспитанности учащихся через интеграцию учебной, внеклассной и внешкольной деятельности.</a:t>
            </a:r>
          </a:p>
          <a:p>
            <a:pPr lvl="0" algn="ctr"/>
            <a:r>
              <a:rPr lang="ru-RU" sz="3800" b="1" dirty="0"/>
              <a:t> Эффективное использование в урочной и внеурочной деятельности современных инновационных технологий, включая ИКТ, проектно-исследовательскую деятельность учащихся, дискуссионные, диалоговые и групповые формы и методы обучения.</a:t>
            </a:r>
          </a:p>
          <a:p>
            <a:pPr lvl="0" algn="ctr"/>
            <a:r>
              <a:rPr lang="ru-RU" sz="3800" b="1" dirty="0"/>
              <a:t>Разработка и включение игровых модулей в урочную и внеурочную деятельность для повышения уровня толерантности.</a:t>
            </a:r>
          </a:p>
          <a:p>
            <a:pPr lvl="0" algn="ctr"/>
            <a:r>
              <a:rPr lang="ru-RU" sz="3800" b="1" dirty="0"/>
              <a:t>Управление опытно-экспериментальной, инновационной работой, ориентированной на формирование компетентности как учителя, так и ученика, развивающийся в личностно-образовательной парадигме.</a:t>
            </a:r>
          </a:p>
          <a:p>
            <a:pPr lvl="0" algn="ctr"/>
            <a:r>
              <a:rPr lang="ru-RU" sz="3800" b="1" dirty="0"/>
              <a:t>Забота о здоровье учащихся и пропаганда здорового образа жизни, ценностного отношения к жизни учащихся и социума.</a:t>
            </a:r>
          </a:p>
          <a:p>
            <a:pPr lvl="0" algn="ctr"/>
            <a:r>
              <a:rPr lang="ru-RU" sz="3800" b="1" dirty="0"/>
              <a:t>Создание условий для углубленного изучения учащимися избранных предметов с целью продолжения образования в высших учебных заведениях.</a:t>
            </a:r>
          </a:p>
        </p:txBody>
      </p:sp>
    </p:spTree>
    <p:extLst>
      <p:ext uri="{BB962C8B-B14F-4D97-AF65-F5344CB8AC3E}">
        <p14:creationId xmlns:p14="http://schemas.microsoft.com/office/powerpoint/2010/main" xmlns="" val="125469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21154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11769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058" y="3387957"/>
            <a:ext cx="117698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21563"/>
            <a:ext cx="1152128" cy="18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8" t="28890" r="-5988" b="21433"/>
          <a:stretch/>
        </p:blipFill>
        <p:spPr bwMode="auto">
          <a:xfrm>
            <a:off x="5144216" y="1484784"/>
            <a:ext cx="12961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0378" y="4160884"/>
            <a:ext cx="1176980" cy="188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280" y="3573016"/>
            <a:ext cx="1249579" cy="18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617" y="4160884"/>
            <a:ext cx="1176980" cy="188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43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456" y="3478854"/>
            <a:ext cx="40324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92696"/>
            <a:ext cx="181204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78854"/>
            <a:ext cx="230425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456" y="692696"/>
            <a:ext cx="20162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000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Инновационные методы работы на уроках русского языка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036" y="1638544"/>
            <a:ext cx="3888432" cy="2385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145" y="1647639"/>
            <a:ext cx="374441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5" y="4005064"/>
            <a:ext cx="4249737" cy="230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2525"/>
            <a:ext cx="4104456" cy="2215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3"/>
            <a:ext cx="33843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248472" cy="2933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89452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05712"/>
            <a:ext cx="3456384" cy="2959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83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языков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3613" y="1268760"/>
            <a:ext cx="20882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63288"/>
            <a:ext cx="216378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956" y="980728"/>
            <a:ext cx="21602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024336" cy="1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976" y="4599501"/>
            <a:ext cx="282149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7429" y="3958888"/>
            <a:ext cx="1972483" cy="27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69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Наши победы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1519"/>
            <a:ext cx="29523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12976"/>
            <a:ext cx="259228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85" y="3284984"/>
            <a:ext cx="2376264" cy="341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48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469</TotalTime>
  <Words>28</Words>
  <Application>Microsoft Office PowerPoint</Application>
  <PresentationFormat>Экран (4:3)</PresentationFormat>
  <Paragraphs>17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         Школьное методическое объединение учителей общественно-гуманитарного цикла. школы – гимназии №7 имени Б.Майлина          </vt:lpstr>
      <vt:lpstr>  </vt:lpstr>
      <vt:lpstr>Слайд 3</vt:lpstr>
      <vt:lpstr>Слайд 4</vt:lpstr>
      <vt:lpstr>Слайд 5</vt:lpstr>
      <vt:lpstr>Инновационные методы работы на уроках русского языка</vt:lpstr>
      <vt:lpstr>Слайд 7</vt:lpstr>
      <vt:lpstr>День языков</vt:lpstr>
      <vt:lpstr>Наши победы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Aiym</dc:creator>
  <cp:lastModifiedBy>205</cp:lastModifiedBy>
  <cp:revision>38</cp:revision>
  <dcterms:created xsi:type="dcterms:W3CDTF">2017-03-05T18:22:48Z</dcterms:created>
  <dcterms:modified xsi:type="dcterms:W3CDTF">2021-12-13T02:34:08Z</dcterms:modified>
</cp:coreProperties>
</file>